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  <p:sldMasterId id="2147483928" r:id="rId2"/>
  </p:sldMasterIdLst>
  <p:notesMasterIdLst>
    <p:notesMasterId r:id="rId42"/>
  </p:notesMasterIdLst>
  <p:handoutMasterIdLst>
    <p:handoutMasterId r:id="rId43"/>
  </p:handoutMasterIdLst>
  <p:sldIdLst>
    <p:sldId id="256" r:id="rId3"/>
    <p:sldId id="292" r:id="rId4"/>
    <p:sldId id="306" r:id="rId5"/>
    <p:sldId id="307" r:id="rId6"/>
    <p:sldId id="260" r:id="rId7"/>
    <p:sldId id="294" r:id="rId8"/>
    <p:sldId id="302" r:id="rId9"/>
    <p:sldId id="303" r:id="rId10"/>
    <p:sldId id="304" r:id="rId11"/>
    <p:sldId id="309" r:id="rId12"/>
    <p:sldId id="328" r:id="rId13"/>
    <p:sldId id="342" r:id="rId14"/>
    <p:sldId id="329" r:id="rId15"/>
    <p:sldId id="343" r:id="rId16"/>
    <p:sldId id="330" r:id="rId17"/>
    <p:sldId id="357" r:id="rId18"/>
    <p:sldId id="331" r:id="rId19"/>
    <p:sldId id="344" r:id="rId20"/>
    <p:sldId id="345" r:id="rId21"/>
    <p:sldId id="352" r:id="rId22"/>
    <p:sldId id="354" r:id="rId23"/>
    <p:sldId id="355" r:id="rId24"/>
    <p:sldId id="346" r:id="rId25"/>
    <p:sldId id="347" r:id="rId26"/>
    <p:sldId id="350" r:id="rId27"/>
    <p:sldId id="356" r:id="rId28"/>
    <p:sldId id="332" r:id="rId29"/>
    <p:sldId id="333" r:id="rId30"/>
    <p:sldId id="334" r:id="rId31"/>
    <p:sldId id="336" r:id="rId32"/>
    <p:sldId id="335" r:id="rId33"/>
    <p:sldId id="337" r:id="rId34"/>
    <p:sldId id="341" r:id="rId35"/>
    <p:sldId id="313" r:id="rId36"/>
    <p:sldId id="338" r:id="rId37"/>
    <p:sldId id="351" r:id="rId38"/>
    <p:sldId id="353" r:id="rId39"/>
    <p:sldId id="316" r:id="rId40"/>
    <p:sldId id="283" r:id="rId41"/>
  </p:sldIdLst>
  <p:sldSz cx="9144000" cy="6858000" type="screen4x3"/>
  <p:notesSz cx="6797675" cy="987425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>
        <p:scale>
          <a:sx n="70" d="100"/>
          <a:sy n="70" d="100"/>
        </p:scale>
        <p:origin x="-132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164B37-78FC-40C9-970F-963ECFCEFFDD}" type="doc">
      <dgm:prSet loTypeId="urn:microsoft.com/office/officeart/2005/8/layout/funnel1" loCatId="relationship" qsTypeId="urn:microsoft.com/office/officeart/2005/8/quickstyle/3d2" qsCatId="3D" csTypeId="urn:microsoft.com/office/officeart/2005/8/colors/accent1_2#1" csCatId="accent1" phldr="1"/>
      <dgm:spPr/>
      <dgm:t>
        <a:bodyPr/>
        <a:lstStyle/>
        <a:p>
          <a:endParaRPr lang="de-AT"/>
        </a:p>
      </dgm:t>
    </dgm:pt>
    <dgm:pt modelId="{49FA7C20-995A-4B4B-92C3-86ECE14FEC7D}">
      <dgm:prSet phldrT="[Text]" custT="1"/>
      <dgm:spPr>
        <a:solidFill>
          <a:srgbClr val="FFB13F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de-DE" sz="100" b="1" dirty="0" smtClean="0">
              <a:solidFill>
                <a:srgbClr val="B8E33D"/>
              </a:solidFill>
            </a:rPr>
            <a:t>.</a:t>
          </a:r>
          <a:endParaRPr lang="de-AT" sz="100" b="1" dirty="0">
            <a:solidFill>
              <a:srgbClr val="B8E33D"/>
            </a:solidFill>
          </a:endParaRPr>
        </a:p>
      </dgm:t>
    </dgm:pt>
    <dgm:pt modelId="{E046D11D-CAD8-40A1-B177-E5F3645951A8}" type="parTrans" cxnId="{080BA626-5969-42B5-BBBF-5C4CA64856D1}">
      <dgm:prSet/>
      <dgm:spPr/>
      <dgm:t>
        <a:bodyPr/>
        <a:lstStyle/>
        <a:p>
          <a:endParaRPr lang="de-AT"/>
        </a:p>
      </dgm:t>
    </dgm:pt>
    <dgm:pt modelId="{E67859CF-804F-4EA1-B074-987EB8E46D92}" type="sibTrans" cxnId="{080BA626-5969-42B5-BBBF-5C4CA64856D1}">
      <dgm:prSet/>
      <dgm:spPr/>
      <dgm:t>
        <a:bodyPr/>
        <a:lstStyle/>
        <a:p>
          <a:endParaRPr lang="de-AT"/>
        </a:p>
      </dgm:t>
    </dgm:pt>
    <dgm:pt modelId="{E95D3222-63A6-4961-BFA0-47D70CFD40B2}">
      <dgm:prSet phldrT="[Text]"/>
      <dgm:spPr>
        <a:solidFill>
          <a:srgbClr val="FFED00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de-DE" b="1" dirty="0" smtClean="0">
              <a:solidFill>
                <a:srgbClr val="FFED00"/>
              </a:solidFill>
            </a:rPr>
            <a:t>.</a:t>
          </a:r>
          <a:endParaRPr lang="de-AT" b="1" dirty="0">
            <a:solidFill>
              <a:srgbClr val="FFED00"/>
            </a:solidFill>
          </a:endParaRPr>
        </a:p>
      </dgm:t>
    </dgm:pt>
    <dgm:pt modelId="{D883AE32-E006-4373-B15F-B6F70013712E}" type="parTrans" cxnId="{BC4D2313-45AC-4525-B68B-FD1EBF5D1A03}">
      <dgm:prSet/>
      <dgm:spPr/>
      <dgm:t>
        <a:bodyPr/>
        <a:lstStyle/>
        <a:p>
          <a:endParaRPr lang="de-AT"/>
        </a:p>
      </dgm:t>
    </dgm:pt>
    <dgm:pt modelId="{C7413E36-9DA9-4D3B-B939-3425ED36F7EA}" type="sibTrans" cxnId="{BC4D2313-45AC-4525-B68B-FD1EBF5D1A03}">
      <dgm:prSet/>
      <dgm:spPr/>
      <dgm:t>
        <a:bodyPr/>
        <a:lstStyle/>
        <a:p>
          <a:endParaRPr lang="de-AT"/>
        </a:p>
      </dgm:t>
    </dgm:pt>
    <dgm:pt modelId="{0506A23A-820F-4BDD-9C4F-AD43D81220ED}">
      <dgm:prSet phldrT="[Text]" custT="1"/>
      <dgm:spPr/>
      <dgm:t>
        <a:bodyPr/>
        <a:lstStyle/>
        <a:p>
          <a:r>
            <a:rPr lang="de-DE" sz="1500" b="1" dirty="0" smtClean="0">
              <a:solidFill>
                <a:schemeClr val="bg1"/>
              </a:solidFill>
            </a:rPr>
            <a:t>.</a:t>
          </a:r>
          <a:endParaRPr lang="de-AT" sz="1500" b="1" dirty="0">
            <a:solidFill>
              <a:schemeClr val="bg1"/>
            </a:solidFill>
          </a:endParaRPr>
        </a:p>
      </dgm:t>
    </dgm:pt>
    <dgm:pt modelId="{E7531CC6-9369-491C-8D54-3EEB9BA43F90}" type="sibTrans" cxnId="{0ED89F17-9BDD-4FE6-A48A-1920C90F3301}">
      <dgm:prSet/>
      <dgm:spPr/>
      <dgm:t>
        <a:bodyPr/>
        <a:lstStyle/>
        <a:p>
          <a:endParaRPr lang="de-AT"/>
        </a:p>
      </dgm:t>
    </dgm:pt>
    <dgm:pt modelId="{0D7646DC-4D56-45C8-9B26-4AC40D422A78}" type="parTrans" cxnId="{0ED89F17-9BDD-4FE6-A48A-1920C90F3301}">
      <dgm:prSet/>
      <dgm:spPr/>
      <dgm:t>
        <a:bodyPr/>
        <a:lstStyle/>
        <a:p>
          <a:endParaRPr lang="de-AT"/>
        </a:p>
      </dgm:t>
    </dgm:pt>
    <dgm:pt modelId="{9DC378A1-4273-484F-B090-BCDF25EA91C8}">
      <dgm:prSet phldrT="[Text]" custT="1"/>
      <dgm:spPr>
        <a:solidFill>
          <a:srgbClr val="B8E33D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de-DE" sz="100" b="1" dirty="0" smtClean="0">
              <a:solidFill>
                <a:srgbClr val="B8E33D"/>
              </a:solidFill>
            </a:rPr>
            <a:t>.</a:t>
          </a:r>
          <a:endParaRPr lang="de-AT" sz="100" b="1" dirty="0">
            <a:solidFill>
              <a:srgbClr val="B8E33D"/>
            </a:solidFill>
          </a:endParaRPr>
        </a:p>
      </dgm:t>
    </dgm:pt>
    <dgm:pt modelId="{A6B57259-F70F-4B69-BDA5-A6579CED90E1}" type="sibTrans" cxnId="{18DD9133-987D-4850-9C8F-C939D5F216AC}">
      <dgm:prSet/>
      <dgm:spPr/>
      <dgm:t>
        <a:bodyPr/>
        <a:lstStyle/>
        <a:p>
          <a:endParaRPr lang="de-AT"/>
        </a:p>
      </dgm:t>
    </dgm:pt>
    <dgm:pt modelId="{F03DDC99-DED6-4B93-A99F-53DE7FE843F4}" type="parTrans" cxnId="{18DD9133-987D-4850-9C8F-C939D5F216AC}">
      <dgm:prSet/>
      <dgm:spPr/>
      <dgm:t>
        <a:bodyPr/>
        <a:lstStyle/>
        <a:p>
          <a:endParaRPr lang="de-AT"/>
        </a:p>
      </dgm:t>
    </dgm:pt>
    <dgm:pt modelId="{F8E7AEA7-A103-4D22-91D7-D55757F9ACA4}" type="pres">
      <dgm:prSet presAssocID="{36164B37-78FC-40C9-970F-963ECFCEFFDD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6388A13F-020A-446F-955F-5B4EA580FCE6}" type="pres">
      <dgm:prSet presAssocID="{36164B37-78FC-40C9-970F-963ECFCEFFDD}" presName="ellipse" presStyleLbl="trBgShp" presStyleIdx="0" presStyleCnt="1"/>
      <dgm:spPr>
        <a:solidFill>
          <a:schemeClr val="bg1">
            <a:lumMod val="85000"/>
            <a:alpha val="40000"/>
          </a:schemeClr>
        </a:solidFill>
      </dgm:spPr>
    </dgm:pt>
    <dgm:pt modelId="{FD4E278C-275D-4347-A59A-610419C69A78}" type="pres">
      <dgm:prSet presAssocID="{36164B37-78FC-40C9-970F-963ECFCEFFDD}" presName="arrow1" presStyleLbl="fgShp" presStyleIdx="0" presStyleCnt="1" custScaleX="127237" custScaleY="119089" custLinFactNeighborX="10564" custLinFactNeighborY="35162"/>
      <dgm:spPr>
        <a:solidFill>
          <a:schemeClr val="bg1">
            <a:lumMod val="75000"/>
          </a:schemeClr>
        </a:solidFill>
        <a:ln>
          <a:solidFill>
            <a:schemeClr val="bg1">
              <a:lumMod val="75000"/>
            </a:schemeClr>
          </a:solidFill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contourClr>
            <a:schemeClr val="bg1"/>
          </a:contourClr>
        </a:sp3d>
      </dgm:spPr>
      <dgm:t>
        <a:bodyPr/>
        <a:lstStyle/>
        <a:p>
          <a:endParaRPr lang="de-AT"/>
        </a:p>
      </dgm:t>
    </dgm:pt>
    <dgm:pt modelId="{8D37689A-B424-4A44-801F-BEED70E25F64}" type="pres">
      <dgm:prSet presAssocID="{36164B37-78FC-40C9-970F-963ECFCEFFDD}" presName="rectangle" presStyleLbl="revTx" presStyleIdx="0" presStyleCnt="1" custFlipHor="1" custScaleX="4268" custLinFactNeighborX="23781" custLinFactNeighborY="-71772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7560830-4254-42FB-A7C4-8BE124F9CA7E}" type="pres">
      <dgm:prSet presAssocID="{49FA7C20-995A-4B4B-92C3-86ECE14FEC7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61A42306-D1BB-4559-9565-9E1362562191}" type="pres">
      <dgm:prSet presAssocID="{E95D3222-63A6-4961-BFA0-47D70CFD40B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CEC32CD1-1DDC-4A87-AED3-66DCB64C78C7}" type="pres">
      <dgm:prSet presAssocID="{0506A23A-820F-4BDD-9C4F-AD43D81220E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ACADF576-B94E-4408-976A-4E3EE1BE9827}" type="pres">
      <dgm:prSet presAssocID="{36164B37-78FC-40C9-970F-963ECFCEFFDD}" presName="funnel" presStyleLbl="trAlignAcc1" presStyleIdx="0" presStyleCnt="1" custLinFactNeighborX="-339" custLinFactNeighborY="18561"/>
      <dgm:spPr>
        <a:solidFill>
          <a:schemeClr val="bg1">
            <a:lumMod val="85000"/>
          </a:schemeClr>
        </a:solidFill>
        <a:ln>
          <a:solidFill>
            <a:schemeClr val="bg1">
              <a:lumMod val="75000"/>
            </a:schemeClr>
          </a:solidFill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endParaRPr lang="bg-BG"/>
        </a:p>
      </dgm:t>
    </dgm:pt>
  </dgm:ptLst>
  <dgm:cxnLst>
    <dgm:cxn modelId="{B9BBF4B9-F24E-4569-A298-D7428097F6E3}" type="presOf" srcId="{0506A23A-820F-4BDD-9C4F-AD43D81220ED}" destId="{8D37689A-B424-4A44-801F-BEED70E25F64}" srcOrd="0" destOrd="0" presId="urn:microsoft.com/office/officeart/2005/8/layout/funnel1"/>
    <dgm:cxn modelId="{36194835-7426-4CA5-9CC5-659E12C3EEED}" type="presOf" srcId="{49FA7C20-995A-4B4B-92C3-86ECE14FEC7D}" destId="{61A42306-D1BB-4559-9565-9E1362562191}" srcOrd="0" destOrd="0" presId="urn:microsoft.com/office/officeart/2005/8/layout/funnel1"/>
    <dgm:cxn modelId="{88932811-2361-4BF8-BDDD-7DB9FF825C53}" type="presOf" srcId="{36164B37-78FC-40C9-970F-963ECFCEFFDD}" destId="{F8E7AEA7-A103-4D22-91D7-D55757F9ACA4}" srcOrd="0" destOrd="0" presId="urn:microsoft.com/office/officeart/2005/8/layout/funnel1"/>
    <dgm:cxn modelId="{0ED89F17-9BDD-4FE6-A48A-1920C90F3301}" srcId="{36164B37-78FC-40C9-970F-963ECFCEFFDD}" destId="{0506A23A-820F-4BDD-9C4F-AD43D81220ED}" srcOrd="3" destOrd="0" parTransId="{0D7646DC-4D56-45C8-9B26-4AC40D422A78}" sibTransId="{E7531CC6-9369-491C-8D54-3EEB9BA43F90}"/>
    <dgm:cxn modelId="{489914F4-3203-48C4-97F7-1091CA405684}" type="presOf" srcId="{9DC378A1-4273-484F-B090-BCDF25EA91C8}" destId="{CEC32CD1-1DDC-4A87-AED3-66DCB64C78C7}" srcOrd="0" destOrd="0" presId="urn:microsoft.com/office/officeart/2005/8/layout/funnel1"/>
    <dgm:cxn modelId="{BC4D2313-45AC-4525-B68B-FD1EBF5D1A03}" srcId="{36164B37-78FC-40C9-970F-963ECFCEFFDD}" destId="{E95D3222-63A6-4961-BFA0-47D70CFD40B2}" srcOrd="2" destOrd="0" parTransId="{D883AE32-E006-4373-B15F-B6F70013712E}" sibTransId="{C7413E36-9DA9-4D3B-B939-3425ED36F7EA}"/>
    <dgm:cxn modelId="{56E5494A-3882-4744-86F7-C912507D0F0C}" type="presOf" srcId="{E95D3222-63A6-4961-BFA0-47D70CFD40B2}" destId="{E7560830-4254-42FB-A7C4-8BE124F9CA7E}" srcOrd="0" destOrd="0" presId="urn:microsoft.com/office/officeart/2005/8/layout/funnel1"/>
    <dgm:cxn modelId="{080BA626-5969-42B5-BBBF-5C4CA64856D1}" srcId="{36164B37-78FC-40C9-970F-963ECFCEFFDD}" destId="{49FA7C20-995A-4B4B-92C3-86ECE14FEC7D}" srcOrd="1" destOrd="0" parTransId="{E046D11D-CAD8-40A1-B177-E5F3645951A8}" sibTransId="{E67859CF-804F-4EA1-B074-987EB8E46D92}"/>
    <dgm:cxn modelId="{18DD9133-987D-4850-9C8F-C939D5F216AC}" srcId="{36164B37-78FC-40C9-970F-963ECFCEFFDD}" destId="{9DC378A1-4273-484F-B090-BCDF25EA91C8}" srcOrd="0" destOrd="0" parTransId="{F03DDC99-DED6-4B93-A99F-53DE7FE843F4}" sibTransId="{A6B57259-F70F-4B69-BDA5-A6579CED90E1}"/>
    <dgm:cxn modelId="{C4B26DD3-257D-4525-9F03-53A1FF9213A0}" type="presParOf" srcId="{F8E7AEA7-A103-4D22-91D7-D55757F9ACA4}" destId="{6388A13F-020A-446F-955F-5B4EA580FCE6}" srcOrd="0" destOrd="0" presId="urn:microsoft.com/office/officeart/2005/8/layout/funnel1"/>
    <dgm:cxn modelId="{4790171C-BDA7-430B-BABE-C75A317D181E}" type="presParOf" srcId="{F8E7AEA7-A103-4D22-91D7-D55757F9ACA4}" destId="{FD4E278C-275D-4347-A59A-610419C69A78}" srcOrd="1" destOrd="0" presId="urn:microsoft.com/office/officeart/2005/8/layout/funnel1"/>
    <dgm:cxn modelId="{5E13A308-4A60-4921-938C-FC2A36DB75CF}" type="presParOf" srcId="{F8E7AEA7-A103-4D22-91D7-D55757F9ACA4}" destId="{8D37689A-B424-4A44-801F-BEED70E25F64}" srcOrd="2" destOrd="0" presId="urn:microsoft.com/office/officeart/2005/8/layout/funnel1"/>
    <dgm:cxn modelId="{414362DD-C044-4BED-B6AF-8AF818280545}" type="presParOf" srcId="{F8E7AEA7-A103-4D22-91D7-D55757F9ACA4}" destId="{E7560830-4254-42FB-A7C4-8BE124F9CA7E}" srcOrd="3" destOrd="0" presId="urn:microsoft.com/office/officeart/2005/8/layout/funnel1"/>
    <dgm:cxn modelId="{62F43424-2342-4FE6-9B0D-92535323ED6B}" type="presParOf" srcId="{F8E7AEA7-A103-4D22-91D7-D55757F9ACA4}" destId="{61A42306-D1BB-4559-9565-9E1362562191}" srcOrd="4" destOrd="0" presId="urn:microsoft.com/office/officeart/2005/8/layout/funnel1"/>
    <dgm:cxn modelId="{F593D839-2DCA-4D13-9C31-F844A04FA04C}" type="presParOf" srcId="{F8E7AEA7-A103-4D22-91D7-D55757F9ACA4}" destId="{CEC32CD1-1DDC-4A87-AED3-66DCB64C78C7}" srcOrd="5" destOrd="0" presId="urn:microsoft.com/office/officeart/2005/8/layout/funnel1"/>
    <dgm:cxn modelId="{75A3E8E0-4D42-431C-94AA-908EC1E28328}" type="presParOf" srcId="{F8E7AEA7-A103-4D22-91D7-D55757F9ACA4}" destId="{ACADF576-B94E-4408-976A-4E3EE1BE982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8A13F-020A-446F-955F-5B4EA580FCE6}">
      <dsp:nvSpPr>
        <dsp:cNvPr id="0" name=""/>
        <dsp:cNvSpPr/>
      </dsp:nvSpPr>
      <dsp:spPr>
        <a:xfrm>
          <a:off x="765657" y="68133"/>
          <a:ext cx="1352197" cy="469600"/>
        </a:xfrm>
        <a:prstGeom prst="ellipse">
          <a:avLst/>
        </a:prstGeom>
        <a:solidFill>
          <a:schemeClr val="bg1">
            <a:lumMod val="85000"/>
            <a:alpha val="4000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4E278C-275D-4347-A59A-610419C69A78}">
      <dsp:nvSpPr>
        <dsp:cNvPr id="0" name=""/>
        <dsp:cNvSpPr/>
      </dsp:nvSpPr>
      <dsp:spPr>
        <a:xfrm>
          <a:off x="1304821" y="1260990"/>
          <a:ext cx="333429" cy="199729"/>
        </a:xfrm>
        <a:prstGeom prst="downArrow">
          <a:avLst/>
        </a:prstGeom>
        <a:solidFill>
          <a:schemeClr val="bg1">
            <a:lumMod val="75000"/>
          </a:schemeClr>
        </a:solidFill>
        <a:ln>
          <a:solidFill>
            <a:schemeClr val="bg1">
              <a:lumMod val="75000"/>
            </a:schemeClr>
          </a:solidFill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37689A-B424-4A44-801F-BEED70E25F64}">
      <dsp:nvSpPr>
        <dsp:cNvPr id="0" name=""/>
        <dsp:cNvSpPr/>
      </dsp:nvSpPr>
      <dsp:spPr>
        <a:xfrm flipH="1">
          <a:off x="1716141" y="1126499"/>
          <a:ext cx="53685" cy="314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b="1" kern="1200" dirty="0" smtClean="0">
              <a:solidFill>
                <a:schemeClr val="bg1"/>
              </a:solidFill>
            </a:rPr>
            <a:t>.</a:t>
          </a:r>
          <a:endParaRPr lang="de-AT" sz="1500" b="1" kern="1200" dirty="0">
            <a:solidFill>
              <a:schemeClr val="bg1"/>
            </a:solidFill>
          </a:endParaRPr>
        </a:p>
      </dsp:txBody>
      <dsp:txXfrm>
        <a:off x="1716141" y="1126499"/>
        <a:ext cx="53685" cy="314464"/>
      </dsp:txXfrm>
    </dsp:sp>
    <dsp:sp modelId="{E7560830-4254-42FB-A7C4-8BE124F9CA7E}">
      <dsp:nvSpPr>
        <dsp:cNvPr id="0" name=""/>
        <dsp:cNvSpPr/>
      </dsp:nvSpPr>
      <dsp:spPr>
        <a:xfrm>
          <a:off x="1257270" y="574002"/>
          <a:ext cx="471696" cy="471696"/>
        </a:xfrm>
        <a:prstGeom prst="ellipse">
          <a:avLst/>
        </a:prstGeom>
        <a:solidFill>
          <a:srgbClr val="FFED00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rgbClr val="FFED00"/>
              </a:solidFill>
            </a:rPr>
            <a:t>.</a:t>
          </a:r>
          <a:endParaRPr lang="de-AT" sz="2000" b="1" kern="1200" dirty="0">
            <a:solidFill>
              <a:srgbClr val="FFED00"/>
            </a:solidFill>
          </a:endParaRPr>
        </a:p>
      </dsp:txBody>
      <dsp:txXfrm>
        <a:off x="1326348" y="643080"/>
        <a:ext cx="333540" cy="333540"/>
      </dsp:txXfrm>
    </dsp:sp>
    <dsp:sp modelId="{61A42306-D1BB-4559-9565-9E1362562191}">
      <dsp:nvSpPr>
        <dsp:cNvPr id="0" name=""/>
        <dsp:cNvSpPr/>
      </dsp:nvSpPr>
      <dsp:spPr>
        <a:xfrm>
          <a:off x="919744" y="220125"/>
          <a:ext cx="471696" cy="471696"/>
        </a:xfrm>
        <a:prstGeom prst="ellipse">
          <a:avLst/>
        </a:prstGeom>
        <a:solidFill>
          <a:srgbClr val="FFB13F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" tIns="1270" rIns="1270" bIns="127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" b="1" kern="1200" dirty="0" smtClean="0">
              <a:solidFill>
                <a:srgbClr val="B8E33D"/>
              </a:solidFill>
            </a:rPr>
            <a:t>.</a:t>
          </a:r>
          <a:endParaRPr lang="de-AT" sz="100" b="1" kern="1200" dirty="0">
            <a:solidFill>
              <a:srgbClr val="B8E33D"/>
            </a:solidFill>
          </a:endParaRPr>
        </a:p>
      </dsp:txBody>
      <dsp:txXfrm>
        <a:off x="988822" y="289203"/>
        <a:ext cx="333540" cy="333540"/>
      </dsp:txXfrm>
    </dsp:sp>
    <dsp:sp modelId="{CEC32CD1-1DDC-4A87-AED3-66DCB64C78C7}">
      <dsp:nvSpPr>
        <dsp:cNvPr id="0" name=""/>
        <dsp:cNvSpPr/>
      </dsp:nvSpPr>
      <dsp:spPr>
        <a:xfrm>
          <a:off x="1401923" y="106079"/>
          <a:ext cx="471696" cy="471696"/>
        </a:xfrm>
        <a:prstGeom prst="ellipse">
          <a:avLst/>
        </a:prstGeom>
        <a:solidFill>
          <a:srgbClr val="B8E33D"/>
        </a:solidFill>
        <a:ln>
          <a:noFill/>
        </a:ln>
        <a:effectLst>
          <a:innerShdw blurRad="63500" dist="50800" dir="18900000">
            <a:prstClr val="black">
              <a:alpha val="50000"/>
            </a:prst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" tIns="1270" rIns="1270" bIns="1270" numCol="1" spcCol="1270" anchor="ctr" anchorCtr="0">
          <a:noAutofit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" b="1" kern="1200" dirty="0" smtClean="0">
              <a:solidFill>
                <a:srgbClr val="B8E33D"/>
              </a:solidFill>
            </a:rPr>
            <a:t>.</a:t>
          </a:r>
          <a:endParaRPr lang="de-AT" sz="100" b="1" kern="1200" dirty="0">
            <a:solidFill>
              <a:srgbClr val="B8E33D"/>
            </a:solidFill>
          </a:endParaRPr>
        </a:p>
      </dsp:txBody>
      <dsp:txXfrm>
        <a:off x="1471001" y="175157"/>
        <a:ext cx="333540" cy="333540"/>
      </dsp:txXfrm>
    </dsp:sp>
    <dsp:sp modelId="{ACADF576-B94E-4408-976A-4E3EE1BE9827}">
      <dsp:nvSpPr>
        <dsp:cNvPr id="0" name=""/>
        <dsp:cNvSpPr/>
      </dsp:nvSpPr>
      <dsp:spPr>
        <a:xfrm>
          <a:off x="705127" y="228388"/>
          <a:ext cx="1467501" cy="1174000"/>
        </a:xfrm>
        <a:prstGeom prst="funnel">
          <a:avLst/>
        </a:prstGeom>
        <a:solidFill>
          <a:schemeClr val="bg1">
            <a:lumMod val="85000"/>
          </a:schemeClr>
        </a:solidFill>
        <a:ln w="9525" cap="flat" cmpd="sng" algn="ctr">
          <a:solidFill>
            <a:schemeClr val="bg1">
              <a:lumMod val="75000"/>
            </a:schemeClr>
          </a:solidFill>
          <a:prstDash val="solid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8F379-1AF9-4C71-ACB1-51114E75E8BB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5E4A2-D541-42EF-9E88-BC02DB0BD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66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34E9B-41AC-4C62-81F7-F0EA9364A850}" type="datetimeFigureOut">
              <a:rPr lang="bg-BG" smtClean="0"/>
              <a:pPr/>
              <a:t>24.4.2014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E91CF-50CA-41A4-B802-2FE2DB5A5C5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69936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E91CF-50CA-41A4-B802-2FE2DB5A5C54}" type="slidenum">
              <a:rPr lang="bg-BG" smtClean="0"/>
              <a:pPr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715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E91CF-50CA-41A4-B802-2FE2DB5A5C54}" type="slidenum">
              <a:rPr lang="bg-BG" smtClean="0"/>
              <a:pPr/>
              <a:t>17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05886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E91CF-50CA-41A4-B802-2FE2DB5A5C54}" type="slidenum">
              <a:rPr lang="bg-BG" smtClean="0"/>
              <a:pPr/>
              <a:t>35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64243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4" name="Rectangle 22"/>
          <p:cNvSpPr>
            <a:spLocks noChangeArrowheads="1"/>
          </p:cNvSpPr>
          <p:nvPr/>
        </p:nvSpPr>
        <p:spPr bwMode="gray">
          <a:xfrm>
            <a:off x="3132138" y="3716338"/>
            <a:ext cx="5400675" cy="1441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1600200" y="3716338"/>
            <a:ext cx="1724025" cy="14414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09725" y="0"/>
            <a:ext cx="7045325" cy="371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8534400" y="0"/>
            <a:ext cx="60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600200" y="5229225"/>
            <a:ext cx="68580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2133600" cy="1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553200"/>
            <a:ext cx="2895600" cy="168275"/>
          </a:xfrm>
        </p:spPr>
        <p:txBody>
          <a:bodyPr/>
          <a:lstStyle>
            <a:lvl1pPr algn="ctr">
              <a:defRPr/>
            </a:lvl1pPr>
          </a:lstStyle>
          <a:p>
            <a:endParaRPr lang="en-US" altLang="ja-JP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324600" y="6553200"/>
            <a:ext cx="2133600" cy="168275"/>
          </a:xfrm>
        </p:spPr>
        <p:txBody>
          <a:bodyPr/>
          <a:lstStyle>
            <a:lvl1pPr algn="r">
              <a:defRPr/>
            </a:lvl1pPr>
          </a:lstStyle>
          <a:p>
            <a:fld id="{8B9AE576-6570-48D6-BFF3-A919D4DD97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152400" y="304800"/>
            <a:ext cx="1308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bg2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gray">
          <a:xfrm rot="-16200000">
            <a:off x="8058150" y="4164013"/>
            <a:ext cx="1420813" cy="50323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676400" y="3908425"/>
            <a:ext cx="6858000" cy="101282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13C08D-85BF-4CE2-A4CB-A9817E043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4235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22238"/>
            <a:ext cx="2076450" cy="6202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2238"/>
            <a:ext cx="6076950" cy="6202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3749C4-40AF-44B0-AB9B-0FD062DF93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642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83058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76325"/>
            <a:ext cx="8123238" cy="524827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100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0E05599-71E7-4D3B-8429-ABF6143D07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59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4" name="Rectangle 22"/>
          <p:cNvSpPr>
            <a:spLocks noChangeArrowheads="1"/>
          </p:cNvSpPr>
          <p:nvPr/>
        </p:nvSpPr>
        <p:spPr bwMode="gray">
          <a:xfrm>
            <a:off x="3132138" y="3716338"/>
            <a:ext cx="5400675" cy="1441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1600200" y="3716338"/>
            <a:ext cx="1724025" cy="14414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09725" y="0"/>
            <a:ext cx="7045325" cy="371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8534400" y="0"/>
            <a:ext cx="6096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600200" y="5229225"/>
            <a:ext cx="68580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3200"/>
            <a:ext cx="2133600" cy="1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553200"/>
            <a:ext cx="2895600" cy="168275"/>
          </a:xfrm>
        </p:spPr>
        <p:txBody>
          <a:bodyPr/>
          <a:lstStyle>
            <a:lvl1pPr algn="ctr">
              <a:defRPr/>
            </a:lvl1pPr>
          </a:lstStyle>
          <a:p>
            <a:endParaRPr lang="en-US" altLang="ja-JP" dirty="0">
              <a:solidFill>
                <a:srgbClr val="7C4D36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324600" y="6553200"/>
            <a:ext cx="2133600" cy="168275"/>
          </a:xfrm>
        </p:spPr>
        <p:txBody>
          <a:bodyPr/>
          <a:lstStyle>
            <a:lvl1pPr algn="r">
              <a:defRPr/>
            </a:lvl1pPr>
          </a:lstStyle>
          <a:p>
            <a:fld id="{8B9AE576-6570-48D6-BFF3-A919D4DD978E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152400" y="304800"/>
            <a:ext cx="1308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808080"/>
                </a:solidFill>
              </a:rPr>
              <a:t>LOGO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gray">
          <a:xfrm rot="-16200000">
            <a:off x="8058150" y="4164013"/>
            <a:ext cx="1420813" cy="50323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1676400" y="3908425"/>
            <a:ext cx="6858000" cy="101282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26746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6FD0CE-73CE-425C-9734-D6D7813868CA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5069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1E30A1-FB76-4B64-8B19-5A47723DC2DE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331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76325"/>
            <a:ext cx="3984625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2825" y="1076325"/>
            <a:ext cx="3986213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16ABDD-DEBC-42A2-B44A-D066EBC31C4E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390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355BF-716A-44C4-9593-8D7F5B24D7BF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611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FDF5FB-F886-4860-AABC-895ED8CEAD13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9722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2BF86F-A845-4C40-83E7-A39F77E8F2D0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843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6FD0CE-73CE-425C-9734-D6D7813868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133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C47FDB-506D-44C8-8E2C-3F48F31FED4C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402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BA4FBA-558F-436B-B277-14FC51BF083D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415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13C08D-85BF-4CE2-A4CB-A9817E043BCC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172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122238"/>
            <a:ext cx="2076450" cy="6202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2238"/>
            <a:ext cx="6076950" cy="6202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3749C4-40AF-44B0-AB9B-0FD062DF9356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855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83058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76325"/>
            <a:ext cx="8123238" cy="5248275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100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0E05599-71E7-4D3B-8429-ABF6143D0732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5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1E30A1-FB76-4B64-8B19-5A47723DC2D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064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76325"/>
            <a:ext cx="3984625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2825" y="1076325"/>
            <a:ext cx="3986213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16ABDD-DEBC-42A2-B44A-D066EBC31C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5975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B355BF-716A-44C4-9593-8D7F5B24D7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174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FDF5FB-F886-4860-AABC-895ED8CEA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0605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2BF86F-A845-4C40-83E7-A39F77E8F2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974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C47FDB-506D-44C8-8E2C-3F48F31FED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0200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BA4FBA-558F-436B-B277-14FC51BF08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5497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-9525"/>
            <a:ext cx="9144000" cy="84772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8964613" y="836613"/>
            <a:ext cx="179387" cy="58324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836613"/>
            <a:ext cx="611188" cy="60340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ltGray">
          <a:xfrm>
            <a:off x="611188" y="6467475"/>
            <a:ext cx="8532812" cy="4048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76325"/>
            <a:ext cx="8123238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4611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40E05599-71E7-4D3B-8429-ABF6143D07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122238"/>
            <a:ext cx="8305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-4763"/>
            <a:ext cx="596900" cy="8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 rot="16200000">
            <a:off x="-598487" y="5419725"/>
            <a:ext cx="19923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Verdana" pitchFamily="34" charset="0"/>
              </a:rPr>
              <a:t>www.themegallery.com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-9525"/>
            <a:ext cx="9144000" cy="84772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8964613" y="836613"/>
            <a:ext cx="179387" cy="58324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ltGray">
          <a:xfrm>
            <a:off x="0" y="836613"/>
            <a:ext cx="611188" cy="60340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ltGray">
          <a:xfrm>
            <a:off x="611188" y="6467475"/>
            <a:ext cx="8532812" cy="4048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76325"/>
            <a:ext cx="8123238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4611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 smtClean="0">
                <a:solidFill>
                  <a:srgbClr val="7C4D36"/>
                </a:solidFill>
              </a:rPr>
              <a:t>www.themegallery.com</a:t>
            </a:r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fld id="{40E05599-71E7-4D3B-8429-ABF6143D0732}" type="slidenum">
              <a:rPr lang="en-US" smtClean="0">
                <a:solidFill>
                  <a:srgbClr val="7C4D36"/>
                </a:solidFill>
              </a:rPr>
              <a:pPr/>
              <a:t>‹#›</a:t>
            </a:fld>
            <a:endParaRPr lang="en-US" dirty="0">
              <a:solidFill>
                <a:srgbClr val="7C4D36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122238"/>
            <a:ext cx="8305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-4763"/>
            <a:ext cx="596900" cy="8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auto">
          <a:xfrm rot="16200000">
            <a:off x="-598487" y="5419725"/>
            <a:ext cx="19923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7C4D36"/>
                </a:solidFill>
              </a:rPr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71486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1" y="228601"/>
            <a:ext cx="1619672" cy="608112"/>
          </a:xfrm>
          <a:prstGeom prst="rect">
            <a:avLst/>
          </a:prstGeom>
          <a:noFill/>
        </p:spPr>
      </p:pic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dirty="0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5517232"/>
            <a:ext cx="6876256" cy="1224136"/>
          </a:xfrm>
          <a:prstGeom prst="rect">
            <a:avLst/>
          </a:prstGeom>
        </p:spPr>
        <p:txBody>
          <a:bodyPr vert="horz" lIns="45720" rIns="45720" bIns="45720" anchor="b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sz="2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24-26.04.2014 г. х-л „Камена“, гр. Велинград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ИНТЕР КОНСУЛТ ГРУП ООД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Кремена Раднева и Георги Грънчаров</a:t>
            </a:r>
            <a:endParaRPr lang="bg-BG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619673" y="3861048"/>
            <a:ext cx="6858000" cy="1012825"/>
          </a:xfrm>
        </p:spPr>
        <p:txBody>
          <a:bodyPr/>
          <a:lstStyle/>
          <a:p>
            <a:r>
              <a:rPr lang="bg-BG" sz="2800" dirty="0" smtClean="0"/>
              <a:t>ЕВРОПЕЙСКИ СРЕДСТВА ЗА ОБРАЗОВАНИЕТО</a:t>
            </a:r>
            <a:br>
              <a:rPr lang="bg-BG" sz="2800" dirty="0" smtClean="0"/>
            </a:br>
            <a:r>
              <a:rPr lang="bg-BG" sz="2000" dirty="0" smtClean="0"/>
              <a:t>Новият програмен период 2014 – 2020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80728"/>
            <a:ext cx="7931224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Разработени проекти на </a:t>
            </a:r>
            <a:r>
              <a:rPr lang="ru-RU" sz="2000" b="1" dirty="0" smtClean="0"/>
              <a:t>ИНТЕР КОНСУЛТ ГРУП в сферата на образованието и науката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1600" dirty="0" smtClean="0"/>
              <a:t>Процедура:  </a:t>
            </a:r>
          </a:p>
          <a:p>
            <a:pPr marL="0" indent="0">
              <a:buNone/>
            </a:pPr>
            <a:r>
              <a:rPr lang="ru-RU" sz="1600" dirty="0" smtClean="0"/>
              <a:t>РАЗВИТИЕ </a:t>
            </a:r>
            <a:r>
              <a:rPr lang="ru-RU" sz="1600" dirty="0"/>
              <a:t>НА ПРОФЕСИОНАЛНОТО ОБРАЗОВАНИЕ И ОБУЧЕНИЕ В СЪТРУДНИЧЕСТВО С </a:t>
            </a:r>
            <a:r>
              <a:rPr lang="ru-RU" sz="1600" dirty="0" smtClean="0"/>
              <a:t>РАБОТОДАТЕЛИТЕ, ОПРЧР 2007 -2013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Професионална </a:t>
            </a:r>
            <a:r>
              <a:rPr lang="ru-RU" sz="1600" dirty="0"/>
              <a:t>техническа гимназия „Цар Симеон Велики”, град </a:t>
            </a:r>
            <a:r>
              <a:rPr lang="ru-RU" sz="1600" dirty="0" smtClean="0"/>
              <a:t>Търговище;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Професионална гимназия по дървообработване и строителство "Цар Иван Асен ІІ", град </a:t>
            </a:r>
            <a:r>
              <a:rPr lang="ru-RU" sz="1600" dirty="0" smtClean="0"/>
              <a:t>Хасково;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Софийска професионална гимназия по електроника „Джон Атанасов</a:t>
            </a:r>
            <a:r>
              <a:rPr lang="ru-RU" sz="1600" dirty="0" smtClean="0"/>
              <a:t>”;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 Професионална гимназия по строителство, архитектура и геодезия "Проф. арх. Стефан </a:t>
            </a:r>
            <a:r>
              <a:rPr lang="ru-RU" sz="1600" dirty="0" smtClean="0"/>
              <a:t>Стефанов«;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Национална професионална гимназия по прецизна техника и оптика „М.В.Ломоносов” </a:t>
            </a:r>
            <a:r>
              <a:rPr lang="ru-RU" sz="1600" dirty="0" smtClean="0"/>
              <a:t>– София; </a:t>
            </a:r>
          </a:p>
          <a:p>
            <a:pPr>
              <a:buFont typeface="+mj-lt"/>
              <a:buAutoNum type="arabicParenR"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>
              <a:buFont typeface="+mj-lt"/>
              <a:buAutoNum type="arabicParenR"/>
            </a:pPr>
            <a:endParaRPr lang="ru-RU" sz="1600" dirty="0" smtClean="0"/>
          </a:p>
          <a:p>
            <a:pPr>
              <a:buFont typeface="+mj-lt"/>
              <a:buAutoNum type="arabicParenR"/>
            </a:pPr>
            <a:endParaRPr lang="ru-RU" sz="1600" b="1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08304" y="836713"/>
            <a:ext cx="1619672" cy="608112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white">
          <a:xfrm>
            <a:off x="899592" y="-29868"/>
            <a:ext cx="7848872" cy="1010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600" dirty="0">
                <a:solidFill>
                  <a:schemeClr val="bg1"/>
                </a:solidFill>
              </a:rPr>
              <a:t>Референции в областта на </a:t>
            </a:r>
            <a:r>
              <a:rPr lang="bg-BG" sz="2600" dirty="0" smtClean="0">
                <a:solidFill>
                  <a:schemeClr val="bg1"/>
                </a:solidFill>
              </a:rPr>
              <a:t>образованието и науката</a:t>
            </a:r>
            <a:endParaRPr lang="bg-BG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90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500042"/>
            <a:ext cx="7931223" cy="55212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200" dirty="0" smtClean="0"/>
              <a:t>Разработени </a:t>
            </a:r>
            <a:r>
              <a:rPr lang="ru-RU" sz="2200" dirty="0"/>
              <a:t>проекти на ИНТЕР КОНСУЛТ ГРУП в сферата на </a:t>
            </a:r>
            <a:r>
              <a:rPr lang="ru-RU" sz="2200" dirty="0" smtClean="0"/>
              <a:t>образованието и науката:</a:t>
            </a:r>
            <a:endParaRPr lang="ru-RU" sz="22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1600" dirty="0"/>
              <a:t>Процедура: 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РАЗВИТИЕ </a:t>
            </a:r>
            <a:r>
              <a:rPr lang="ru-RU" sz="1600" dirty="0"/>
              <a:t>НА ПРОФЕСИОНАЛНОТО ОБРАЗОВАНИЕ И ОБУЧЕНИЕ В СЪТРУДНИЧЕСТВО С РАБОТОДАТЕЛИТЕ, ОПРЧР 2007 -</a:t>
            </a:r>
            <a:r>
              <a:rPr lang="ru-RU" sz="1600" dirty="0" smtClean="0"/>
              <a:t>2013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 </a:t>
            </a:r>
            <a:r>
              <a:rPr lang="ru-RU" sz="1600" dirty="0" smtClean="0"/>
              <a:t>Професионална гимназия по електротехника и електроника „</a:t>
            </a:r>
            <a:r>
              <a:rPr lang="ru-RU" sz="1600" dirty="0"/>
              <a:t>КОНСТАНТИН ФОТИНОВ”, град </a:t>
            </a:r>
            <a:r>
              <a:rPr lang="ru-RU" sz="1600" dirty="0" smtClean="0"/>
              <a:t>Бургас;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Професионална гимназия по електротехника и електроника </a:t>
            </a:r>
            <a:r>
              <a:rPr lang="ru-RU" sz="1600" dirty="0" smtClean="0"/>
              <a:t>„</a:t>
            </a:r>
            <a:r>
              <a:rPr lang="ru-RU" sz="1600" dirty="0"/>
              <a:t>МАРИЯ СКЛОДОВСКА КЮРИ</a:t>
            </a:r>
            <a:r>
              <a:rPr lang="ru-RU" sz="1600" dirty="0" smtClean="0"/>
              <a:t>”, гр. Сливен;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Професионална гимназия „Иван Хаджиенов”, гр. </a:t>
            </a:r>
            <a:r>
              <a:rPr lang="ru-RU" sz="1600" dirty="0" smtClean="0"/>
              <a:t>Казанлък;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Професионална гимназия по битова техника, град </a:t>
            </a:r>
            <a:r>
              <a:rPr lang="ru-RU" sz="1600" dirty="0" smtClean="0"/>
              <a:t>Пловдив;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Професионална техническа гимназия „Шандор Петьофи</a:t>
            </a:r>
            <a:r>
              <a:rPr lang="ru-RU" sz="1600" dirty="0" smtClean="0"/>
              <a:t>“, гр. Разград</a:t>
            </a:r>
          </a:p>
          <a:p>
            <a:pPr marL="0" indent="0">
              <a:buNone/>
            </a:pPr>
            <a:endParaRPr lang="ru-RU" sz="1600" dirty="0" smtClean="0"/>
          </a:p>
          <a:p>
            <a:pPr>
              <a:buFont typeface="+mj-lt"/>
              <a:buAutoNum type="arabicParenR" startAt="6"/>
            </a:pPr>
            <a:endParaRPr lang="ru-RU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600" dirty="0">
                <a:solidFill>
                  <a:schemeClr val="bg1"/>
                </a:solidFill>
              </a:rPr>
              <a:t>Референции в областта на </a:t>
            </a:r>
            <a:r>
              <a:rPr lang="bg-BG" sz="2600" dirty="0" smtClean="0">
                <a:solidFill>
                  <a:schemeClr val="bg1"/>
                </a:solidFill>
              </a:rPr>
              <a:t>образованието и науката</a:t>
            </a:r>
            <a:endParaRPr lang="bg-BG" sz="2600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96832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305800" cy="563562"/>
          </a:xfrm>
        </p:spPr>
        <p:txBody>
          <a:bodyPr/>
          <a:lstStyle/>
          <a:p>
            <a:pPr eaLnBrk="0" hangingPunct="0"/>
            <a:r>
              <a:rPr lang="bg-BG" sz="2600" dirty="0" smtClean="0">
                <a:solidFill>
                  <a:schemeClr val="bg1"/>
                </a:solidFill>
              </a:rPr>
              <a:t>Референции в областта на </a:t>
            </a:r>
            <a:br>
              <a:rPr lang="bg-BG" sz="2600" dirty="0" smtClean="0">
                <a:solidFill>
                  <a:schemeClr val="bg1"/>
                </a:solidFill>
              </a:rPr>
            </a:br>
            <a:r>
              <a:rPr lang="bg-BG" sz="2600" dirty="0" smtClean="0">
                <a:solidFill>
                  <a:schemeClr val="bg1"/>
                </a:solidFill>
              </a:rPr>
              <a:t>образованието и науката</a:t>
            </a:r>
            <a:endParaRPr lang="bg-BG" sz="2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23238" cy="4872955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 smtClean="0"/>
              <a:t>Разработени </a:t>
            </a:r>
            <a:r>
              <a:rPr lang="ru-RU" sz="2200" dirty="0"/>
              <a:t>проекти на ИНТЕР КОНСУЛТ ГРУП в сферата на </a:t>
            </a:r>
            <a:r>
              <a:rPr lang="ru-RU" sz="2200" dirty="0" smtClean="0"/>
              <a:t>образованието и науката:</a:t>
            </a:r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bg-BG" sz="1800" dirty="0" smtClean="0"/>
              <a:t>Процедура: </a:t>
            </a:r>
            <a:r>
              <a:rPr lang="en-US" sz="1800" dirty="0" smtClean="0"/>
              <a:t> </a:t>
            </a:r>
            <a:endParaRPr lang="bg-BG" sz="1800" dirty="0" smtClean="0"/>
          </a:p>
          <a:p>
            <a:pPr marL="0" indent="0">
              <a:buNone/>
            </a:pPr>
            <a:r>
              <a:rPr lang="ru-RU" sz="1800" dirty="0" smtClean="0"/>
              <a:t>УСЪВЪРШЕНСТВАНЕ </a:t>
            </a:r>
            <a:r>
              <a:rPr lang="ru-RU" sz="1800" dirty="0"/>
              <a:t>НА СИСТЕМИТЕ ЗА УПРАВЛЕНИЕ ВЪВ ВИСШИТЕ </a:t>
            </a:r>
            <a:r>
              <a:rPr lang="ru-RU" sz="1800" dirty="0" smtClean="0"/>
              <a:t>УЧИЛИЩА, ОПРЧР 2007-2013 г.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Югозападен университет "Неофит Рилски" </a:t>
            </a:r>
            <a:r>
              <a:rPr lang="ru-RU" sz="1600" dirty="0" smtClean="0"/>
              <a:t>– Благоевград;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Великотърновски </a:t>
            </a:r>
            <a:r>
              <a:rPr lang="ru-RU" sz="1600" dirty="0"/>
              <a:t>университет "Св. Св. Кирил и </a:t>
            </a:r>
            <a:r>
              <a:rPr lang="ru-RU" sz="1600" dirty="0" smtClean="0"/>
              <a:t>Методий";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800" dirty="0"/>
              <a:t>Процедура: </a:t>
            </a:r>
          </a:p>
          <a:p>
            <a:pPr marL="0" indent="0">
              <a:buNone/>
            </a:pPr>
            <a:r>
              <a:rPr lang="ru-RU" sz="1800" dirty="0"/>
              <a:t>„</a:t>
            </a:r>
            <a:r>
              <a:rPr lang="bg-BG" sz="1800" dirty="0"/>
              <a:t>РАЗВИТИЕ НА ПРИЛОЖНИТЕ ИЗСЛЕДВАНИЯ В ИЗСЛЕДОВАТЕЛСКИТЕ ОРГАНИЗАЦИИ В БЪЛГАРИЯ“</a:t>
            </a:r>
          </a:p>
          <a:p>
            <a:pPr marL="0" indent="0">
              <a:buNone/>
            </a:pPr>
            <a:endParaRPr lang="bg-BG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/>
              <a:t>Институт по математика и информатика на </a:t>
            </a:r>
            <a:r>
              <a:rPr lang="ru-RU" sz="1600" dirty="0" smtClean="0"/>
              <a:t>БАН; </a:t>
            </a:r>
          </a:p>
          <a:p>
            <a:pPr marL="0" indent="0">
              <a:buNone/>
            </a:pPr>
            <a:endParaRPr lang="ru-RU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7619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500042"/>
            <a:ext cx="7931224" cy="5286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000" b="1" dirty="0" smtClean="0"/>
              <a:t>Оперативни</a:t>
            </a:r>
            <a:r>
              <a:rPr lang="ru-RU" sz="2000" dirty="0" smtClean="0"/>
              <a:t>те програми в България за периода 2014 – 2020 г.</a:t>
            </a:r>
          </a:p>
          <a:p>
            <a:pPr marL="0" indent="0">
              <a:buNone/>
            </a:pPr>
            <a:endParaRPr lang="ru-RU" sz="2000" dirty="0" smtClean="0"/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«Морско дело и рибарство»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«Околна среда»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«Региони в растеж»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«Добро управление»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«Наука и образование за  интелигентен растеж»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«Развитие на човешките ресурси»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«Иновации и конкурентоспособност»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Оперативна програма «Транспорт и транспортна инфраструктура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600" dirty="0" smtClean="0"/>
              <a:t>Програма </a:t>
            </a:r>
            <a:r>
              <a:rPr lang="ru-RU" sz="1600" dirty="0"/>
              <a:t>за развитие на селските </a:t>
            </a:r>
            <a:r>
              <a:rPr lang="ru-RU" sz="1600" dirty="0" smtClean="0"/>
              <a:t>райони</a:t>
            </a:r>
          </a:p>
          <a:p>
            <a:pPr marL="514350" indent="-514350">
              <a:buFont typeface="+mj-lt"/>
              <a:buAutoNum type="romanUcPeriod"/>
            </a:pPr>
            <a:endParaRPr lang="ru-RU" sz="1800" dirty="0" smtClean="0"/>
          </a:p>
          <a:p>
            <a:pPr marL="514350" indent="-514350">
              <a:buFont typeface="+mj-lt"/>
              <a:buAutoNum type="romanUcPeriod"/>
            </a:pPr>
            <a:endParaRPr lang="ru-RU" sz="1800" dirty="0" smtClean="0"/>
          </a:p>
          <a:p>
            <a:pPr marL="514350" indent="-514350">
              <a:buFont typeface="+mj-lt"/>
              <a:buAutoNum type="romanUcPeriod"/>
            </a:pPr>
            <a:endParaRPr lang="ru-RU" sz="2000" dirty="0" smtClean="0"/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sz="2800" kern="0" dirty="0" smtClean="0">
                <a:solidFill>
                  <a:srgbClr val="DDC981"/>
                </a:solidFill>
              </a:rPr>
              <a:t>Новият програмен период 2014-2020 г.</a:t>
            </a:r>
            <a:endParaRPr lang="bg-BG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07074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305800" cy="563562"/>
          </a:xfrm>
        </p:spPr>
        <p:txBody>
          <a:bodyPr/>
          <a:lstStyle/>
          <a:p>
            <a:r>
              <a:rPr lang="ru-RU" sz="2800" dirty="0"/>
              <a:t>Новият програмен период </a:t>
            </a:r>
            <a:r>
              <a:rPr lang="ru-RU" sz="2800" dirty="0" smtClean="0"/>
              <a:t>2014-2020г.</a:t>
            </a:r>
            <a:r>
              <a:rPr lang="ru-RU" sz="2800" dirty="0"/>
              <a:t/>
            </a:r>
            <a:br>
              <a:rPr lang="ru-RU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23238" cy="4728939"/>
          </a:xfrm>
        </p:spPr>
        <p:txBody>
          <a:bodyPr/>
          <a:lstStyle/>
          <a:p>
            <a:endParaRPr lang="bg-BG" sz="2000" dirty="0" smtClean="0"/>
          </a:p>
          <a:p>
            <a:endParaRPr lang="bg-BG" sz="2000" dirty="0" smtClean="0"/>
          </a:p>
          <a:p>
            <a:r>
              <a:rPr lang="bg-BG" sz="2000" dirty="0" smtClean="0"/>
              <a:t>Стартиране на отделните мерки и програми за финансиране в рамките на Оперативните програми – края на 2014 г.  </a:t>
            </a:r>
          </a:p>
          <a:p>
            <a:pPr marL="0" indent="0">
              <a:buNone/>
            </a:pPr>
            <a:endParaRPr lang="bg-BG" sz="2000" dirty="0" smtClean="0"/>
          </a:p>
          <a:p>
            <a:pPr marL="0" indent="0">
              <a:buNone/>
            </a:pPr>
            <a:endParaRPr lang="bg-BG" sz="2000" dirty="0" smtClean="0"/>
          </a:p>
          <a:p>
            <a:r>
              <a:rPr lang="bg-BG" sz="2000" dirty="0" smtClean="0"/>
              <a:t>Обща сума на финансовия ресурс </a:t>
            </a:r>
            <a:r>
              <a:rPr lang="ru-RU" sz="2000" dirty="0" smtClean="0"/>
              <a:t>за </a:t>
            </a:r>
            <a:r>
              <a:rPr lang="ru-RU" sz="2000" dirty="0"/>
              <a:t>България по оперативните програми, програмата за селските райони плюс земеделските субсидии </a:t>
            </a:r>
            <a:r>
              <a:rPr lang="ru-RU" sz="2000" dirty="0" smtClean="0"/>
              <a:t>- 15 </a:t>
            </a:r>
            <a:r>
              <a:rPr lang="ru-RU" sz="2000" dirty="0"/>
              <a:t>млрд. евро за периода 2014 – 2020 г</a:t>
            </a:r>
            <a:r>
              <a:rPr lang="ru-RU" sz="2000" dirty="0" smtClean="0"/>
              <a:t>.</a:t>
            </a:r>
          </a:p>
          <a:p>
            <a:endParaRPr lang="ru-RU" sz="2000" b="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28052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white">
          <a:xfrm>
            <a:off x="899592" y="-29868"/>
            <a:ext cx="7848872" cy="1010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sz="2400" kern="0" dirty="0" smtClean="0">
                <a:solidFill>
                  <a:srgbClr val="DDC981"/>
                </a:solidFill>
              </a:rPr>
              <a:t>Оперативна програма „Наука и образование за интелигентен растеж“ </a:t>
            </a:r>
            <a:endParaRPr lang="bg-BG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9592" y="1092562"/>
            <a:ext cx="73448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bg-BG" sz="2000" dirty="0" smtClean="0">
                <a:solidFill>
                  <a:schemeClr val="accent2"/>
                </a:solidFill>
              </a:rPr>
              <a:t>Прогнозният </a:t>
            </a:r>
            <a:r>
              <a:rPr lang="bg-BG" sz="2000" dirty="0">
                <a:solidFill>
                  <a:schemeClr val="accent2"/>
                </a:solidFill>
              </a:rPr>
              <a:t>размер на средствата по Оперативна програма „Наука и образование за интелигентен растеж за периода 2014 – 2020 г. е около 508 млн. евро </a:t>
            </a:r>
          </a:p>
          <a:p>
            <a:pPr algn="just"/>
            <a:endParaRPr lang="bg-BG" sz="2000" dirty="0">
              <a:solidFill>
                <a:schemeClr val="accent2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bg-BG" sz="2000" dirty="0">
                <a:solidFill>
                  <a:schemeClr val="accent2"/>
                </a:solidFill>
              </a:rPr>
              <a:t>Управляващ орган на оперативната програма е Министерство на образованието и науката, чрез </a:t>
            </a:r>
            <a:r>
              <a:rPr lang="ru-RU" sz="2000" dirty="0">
                <a:solidFill>
                  <a:schemeClr val="accent2"/>
                </a:solidFill>
              </a:rPr>
              <a:t>Главна дирекция „Структурни фондовe и международни образователни програми”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accent2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accent2"/>
                </a:solidFill>
              </a:rPr>
              <a:t>Една от конкретните цели на образователното ведомство е парите, вложени в наука и иновации, да достигнат 1.5% от БВП. </a:t>
            </a:r>
            <a:endParaRPr lang="ru-RU" sz="2000" dirty="0" smtClean="0">
              <a:solidFill>
                <a:schemeClr val="accent2"/>
              </a:solidFill>
            </a:endParaRPr>
          </a:p>
          <a:p>
            <a:pPr algn="just"/>
            <a:endParaRPr lang="ru-RU" sz="2000" dirty="0" smtClean="0">
              <a:solidFill>
                <a:schemeClr val="accent2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bg-BG" sz="2000" dirty="0">
                <a:solidFill>
                  <a:srgbClr val="7C4D36"/>
                </a:solidFill>
              </a:rPr>
              <a:t>Официално представяне пред ЕК – 2 Юли 2014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bg-BG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465558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white">
          <a:xfrm>
            <a:off x="899592" y="-29868"/>
            <a:ext cx="7848872" cy="1010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sz="2400" kern="0" dirty="0" smtClean="0">
                <a:solidFill>
                  <a:srgbClr val="DDC981"/>
                </a:solidFill>
              </a:rPr>
              <a:t>Оперативна програма „Наука и образование за интелигентен растеж“ </a:t>
            </a:r>
            <a:endParaRPr lang="bg-BG" sz="2400" dirty="0">
              <a:solidFill>
                <a:srgbClr val="DDC98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99592" y="1268760"/>
            <a:ext cx="7344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>
                <a:solidFill>
                  <a:srgbClr val="7C4D36"/>
                </a:solidFill>
              </a:rPr>
              <a:t>Две основни цели в ОП НОИР във връзка с европейския контекст, свързан с образованието</a:t>
            </a:r>
            <a:r>
              <a:rPr lang="bg-BG" sz="2000" dirty="0" smtClean="0">
                <a:solidFill>
                  <a:srgbClr val="7C4D36"/>
                </a:solidFill>
              </a:rPr>
              <a:t>:</a:t>
            </a:r>
          </a:p>
          <a:p>
            <a:pPr algn="just"/>
            <a:endParaRPr lang="bg-BG" sz="2000" dirty="0">
              <a:solidFill>
                <a:srgbClr val="7C4D3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bg-BG" sz="2000" dirty="0" smtClean="0">
                <a:solidFill>
                  <a:srgbClr val="7C4D36"/>
                </a:solidFill>
              </a:rPr>
              <a:t>Намаляване на ПНУ ( преждевременно напуснали училище)</a:t>
            </a:r>
            <a:endParaRPr lang="ru-RU" sz="2000" dirty="0">
              <a:solidFill>
                <a:srgbClr val="7C4D3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ru-RU" sz="2000" dirty="0">
              <a:solidFill>
                <a:srgbClr val="7C4D3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7C4D36"/>
                </a:solidFill>
              </a:rPr>
              <a:t>%  лица 30-34 години с висше образование</a:t>
            </a:r>
            <a:endParaRPr lang="en-US" sz="2000" dirty="0" smtClean="0">
              <a:solidFill>
                <a:srgbClr val="7C4D3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2000" b="1" dirty="0">
              <a:solidFill>
                <a:srgbClr val="7C4D3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2000" b="1" dirty="0" smtClean="0">
              <a:solidFill>
                <a:srgbClr val="7C4D36"/>
              </a:solidFill>
            </a:endParaRPr>
          </a:p>
          <a:p>
            <a:pPr algn="just"/>
            <a:endParaRPr lang="bg-BG" sz="2000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69949"/>
              </p:ext>
            </p:extLst>
          </p:nvPr>
        </p:nvGraphicFramePr>
        <p:xfrm>
          <a:off x="1115616" y="3645024"/>
          <a:ext cx="7632848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  <a:gridCol w="1908212"/>
                <a:gridCol w="1908212"/>
              </a:tblGrid>
              <a:tr h="675075">
                <a:tc>
                  <a:txBody>
                    <a:bodyPr/>
                    <a:lstStyle/>
                    <a:p>
                      <a:r>
                        <a:rPr lang="bg-BG" dirty="0" smtClean="0"/>
                        <a:t>ПОКАЗАТЕЛ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ЕВРОПА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БЪЛГАРИЯ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БЪЛГАРИЯ 2012</a:t>
                      </a:r>
                      <a:endParaRPr lang="en-US" dirty="0"/>
                    </a:p>
                  </a:txBody>
                  <a:tcPr/>
                </a:tc>
              </a:tr>
              <a:tr h="739368">
                <a:tc>
                  <a:txBody>
                    <a:bodyPr/>
                    <a:lstStyle/>
                    <a:p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НАМАЛЯВАНЕ ПНУ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Под 10%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Под 11%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12,5%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575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% 30-34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bg-BG" sz="1600" kern="1200" dirty="0" smtClean="0">
                          <a:solidFill>
                            <a:srgbClr val="7C4D36"/>
                          </a:solidFill>
                          <a:latin typeface="+mn-lt"/>
                          <a:ea typeface="+mn-ea"/>
                          <a:cs typeface="+mn-cs"/>
                        </a:rPr>
                        <a:t>26,9%</a:t>
                      </a:r>
                      <a:endParaRPr lang="en-US" sz="1600" kern="1200" dirty="0">
                        <a:solidFill>
                          <a:srgbClr val="7C4D3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184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500042"/>
            <a:ext cx="8003232" cy="59133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1800" dirty="0" smtClean="0"/>
              <a:t>Приоритетна ос 1: </a:t>
            </a:r>
          </a:p>
          <a:p>
            <a:pPr marL="0" indent="0">
              <a:buNone/>
            </a:pPr>
            <a:r>
              <a:rPr lang="ru-RU" sz="1800" dirty="0" smtClean="0"/>
              <a:t>НАУЧНИ ИЗСЛЕДВАНИЯ И ТЕХНОЛОГИЧНО РАЗВИТИЕ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ИНВЕСТИЦИОНЕН </a:t>
            </a:r>
            <a:r>
              <a:rPr lang="bg-BG" sz="1600" dirty="0"/>
              <a:t>ПРИОРИТЕТ 1:  </a:t>
            </a:r>
            <a:endParaRPr lang="bg-BG" sz="1600" dirty="0" smtClean="0"/>
          </a:p>
          <a:p>
            <a:pPr marL="0" indent="0" algn="just">
              <a:buNone/>
            </a:pPr>
            <a:r>
              <a:rPr lang="bg-BG" sz="1600" b="0" i="1" dirty="0" smtClean="0"/>
              <a:t>Засилване </a:t>
            </a:r>
            <a:r>
              <a:rPr lang="bg-BG" sz="1600" b="0" i="1" dirty="0"/>
              <a:t>на </a:t>
            </a:r>
            <a:r>
              <a:rPr lang="bg-BG" sz="1600" b="0" i="1" dirty="0" smtClean="0"/>
              <a:t>  научноизследователската </a:t>
            </a:r>
            <a:r>
              <a:rPr lang="bg-BG" sz="1600" b="0" i="1" dirty="0"/>
              <a:t>дейност, технологичното развитие и иновациите, </a:t>
            </a:r>
            <a:r>
              <a:rPr lang="bg-BG" sz="1600" i="1" dirty="0"/>
              <a:t>чрез укрепване на инфраструктурата</a:t>
            </a:r>
            <a:r>
              <a:rPr lang="bg-BG" sz="1600" b="0" i="1" dirty="0"/>
              <a:t>, необходима за научноизследователска и иновационна дейност (НИД), подобряване на капацитета за реализиране на достижения в областта на научноизследователската и иновационната дейност и насърчаване на центрове на компетентност, по-специално центрове, които са от интерес за Европа</a:t>
            </a:r>
            <a:endParaRPr lang="en-GB" sz="1600" b="0" dirty="0"/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/>
              <a:t>ЦЕЛ 1: </a:t>
            </a:r>
            <a:endParaRPr lang="bg-BG" sz="1600" dirty="0" smtClean="0"/>
          </a:p>
          <a:p>
            <a:pPr marL="0" indent="0" algn="just">
              <a:buNone/>
            </a:pPr>
            <a:r>
              <a:rPr lang="bg-BG" sz="1600" b="0" dirty="0" smtClean="0"/>
              <a:t>Изграждане </a:t>
            </a:r>
            <a:r>
              <a:rPr lang="bg-BG" sz="1600" b="0" dirty="0"/>
              <a:t>центрове за върхови постижения и центрове за компетентност в приоритетни области</a:t>
            </a:r>
            <a:endParaRPr lang="en-GB" sz="1600" b="0" dirty="0"/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/>
              <a:t>ЦЕЛ 2: </a:t>
            </a:r>
            <a:endParaRPr lang="bg-BG" sz="1600" dirty="0" smtClean="0"/>
          </a:p>
          <a:p>
            <a:pPr marL="0" indent="0" algn="just">
              <a:buNone/>
            </a:pPr>
            <a:r>
              <a:rPr lang="bg-BG" sz="1600" b="0" dirty="0" smtClean="0"/>
              <a:t>Модернизиране </a:t>
            </a:r>
            <a:r>
              <a:rPr lang="bg-BG" sz="1600" b="0" dirty="0"/>
              <a:t>и изграждане на национална научна инфраструктура, както и развитие на регионални партньорски съоръжения към Европейските научни </a:t>
            </a:r>
            <a:r>
              <a:rPr lang="bg-BG" sz="1600" b="0" dirty="0" smtClean="0"/>
              <a:t>инфраструктури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153810" y="1556792"/>
            <a:ext cx="1619672" cy="608112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sz="2400" kern="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 </a:t>
            </a:r>
            <a:endParaRPr lang="bg-BG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39249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 smtClean="0">
                <a:solidFill>
                  <a:srgbClr val="DDC981"/>
                </a:solidFill>
              </a:rPr>
              <a:t/>
            </a:r>
            <a:br>
              <a:rPr lang="bg-BG" sz="2400" dirty="0" smtClean="0">
                <a:solidFill>
                  <a:srgbClr val="DDC981"/>
                </a:solidFill>
              </a:rPr>
            </a:br>
            <a:r>
              <a:rPr lang="bg-BG" sz="2400" dirty="0" smtClean="0">
                <a:solidFill>
                  <a:srgbClr val="DDC981"/>
                </a:solidFill>
              </a:rPr>
              <a:t>Оперативна </a:t>
            </a:r>
            <a:r>
              <a:rPr lang="bg-BG" sz="2400" dirty="0">
                <a:solidFill>
                  <a:srgbClr val="DDC981"/>
                </a:solidFill>
              </a:rPr>
              <a:t>програма „Наука и образование за интелигентен растеж“ </a:t>
            </a:r>
            <a:r>
              <a:rPr lang="bg-B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bg-BG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23238" cy="5377011"/>
          </a:xfrm>
        </p:spPr>
        <p:txBody>
          <a:bodyPr/>
          <a:lstStyle/>
          <a:p>
            <a:pPr marL="0" lvl="0" indent="0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Приоритетна ос 1: </a:t>
            </a:r>
          </a:p>
          <a:p>
            <a:pPr marL="0" lvl="0" indent="0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НАУЧНИ ИЗСЛЕДВАНИЯ И ТЕХНОЛОГИЧНО РАЗВИТИЕ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ИНВЕСТИЦИОНЕН </a:t>
            </a:r>
            <a:r>
              <a:rPr lang="bg-BG" sz="1600" dirty="0"/>
              <a:t>ПРИОРИТЕТ 2:  </a:t>
            </a:r>
            <a:endParaRPr lang="bg-BG" sz="1600" dirty="0" smtClean="0"/>
          </a:p>
          <a:p>
            <a:pPr marL="0" indent="0" algn="just">
              <a:buNone/>
            </a:pPr>
            <a:r>
              <a:rPr lang="bg-BG" sz="1600" b="0" i="1" dirty="0" smtClean="0"/>
              <a:t>Засилване </a:t>
            </a:r>
            <a:r>
              <a:rPr lang="bg-BG" sz="1600" b="0" i="1" dirty="0"/>
              <a:t>на научноизследователската дейност, технологичното развитие и иновациите, </a:t>
            </a:r>
            <a:r>
              <a:rPr lang="bg-BG" sz="1600" i="1" dirty="0"/>
              <a:t>чрез насърчаване на инвестициите на предприятията в научноизследователска и иновационна дейност</a:t>
            </a:r>
            <a:r>
              <a:rPr lang="bg-BG" sz="1600" b="0" i="1" dirty="0"/>
              <a:t>, </a:t>
            </a:r>
            <a:r>
              <a:rPr lang="bg-BG" sz="1600" i="1" dirty="0"/>
              <a:t>и развитие на синергични връзки между предприятията, научноизследователски и развойни центрове и висшето образование</a:t>
            </a:r>
            <a:r>
              <a:rPr lang="bg-BG" sz="1600" b="0" i="1" dirty="0"/>
              <a:t>, по-специално относно разработването на продукти и услуги, на трансфера на технологии, на социалната иновация и приложенията за публични услуги, на стимулирането на търсенето, на изграждането на мрежи, на клъстерите и на отворените иновации посредством интелигентна специализация предоставяне на подкрепа за технологични и приложни изследвания, пилотни линии, действия за одобрение на продуктите на начален етап, усъвършенствани производствени </a:t>
            </a:r>
            <a:r>
              <a:rPr lang="bg-BG" sz="1600" b="0" i="1" dirty="0" smtClean="0"/>
              <a:t>възможности</a:t>
            </a:r>
            <a:endParaRPr lang="en-GB" sz="1600" b="0" dirty="0"/>
          </a:p>
          <a:p>
            <a:pPr marL="0" indent="0">
              <a:buNone/>
            </a:pPr>
            <a:r>
              <a:rPr lang="bg-BG" sz="1600" dirty="0" smtClean="0"/>
              <a:t>СПЕЦИФИЧНА </a:t>
            </a:r>
            <a:r>
              <a:rPr lang="bg-BG" sz="1600" dirty="0"/>
              <a:t>ЦЕЛ 1: </a:t>
            </a:r>
            <a:r>
              <a:rPr lang="bg-BG" sz="1600" b="0" dirty="0"/>
              <a:t>Подкрепа за приложни изследвания и експериментално развитие в приоритетни области, подпомагащи  развитието на </a:t>
            </a:r>
            <a:r>
              <a:rPr lang="bg-BG" sz="1600" b="0" dirty="0" smtClean="0"/>
              <a:t>икономиката</a:t>
            </a:r>
            <a:endParaRPr lang="en-GB" sz="1600" b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214841" y="836712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9385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34672" cy="5305003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800" dirty="0" smtClean="0">
                <a:solidFill>
                  <a:srgbClr val="7C4D36"/>
                </a:solidFill>
              </a:rPr>
              <a:t>Приоритетна </a:t>
            </a:r>
            <a:r>
              <a:rPr lang="ru-RU" sz="1800" dirty="0">
                <a:solidFill>
                  <a:srgbClr val="7C4D36"/>
                </a:solidFill>
              </a:rPr>
              <a:t>ос </a:t>
            </a:r>
            <a:r>
              <a:rPr lang="en-US" sz="1800" dirty="0">
                <a:solidFill>
                  <a:srgbClr val="7C4D36"/>
                </a:solidFill>
              </a:rPr>
              <a:t>2</a:t>
            </a:r>
            <a:r>
              <a:rPr lang="ru-RU" sz="1800" dirty="0">
                <a:solidFill>
                  <a:srgbClr val="7C4D36"/>
                </a:solidFill>
              </a:rPr>
              <a:t>: </a:t>
            </a:r>
            <a:endParaRPr lang="ru-RU" sz="1800" dirty="0" smtClean="0">
              <a:solidFill>
                <a:srgbClr val="7C4D36"/>
              </a:solidFill>
            </a:endParaRPr>
          </a:p>
          <a:p>
            <a:pPr marL="0" lvl="0" indent="0" algn="just">
              <a:buNone/>
            </a:pPr>
            <a:r>
              <a:rPr lang="ru-RU" sz="1800" dirty="0">
                <a:solidFill>
                  <a:srgbClr val="7C4D36"/>
                </a:solidFill>
              </a:rPr>
              <a:t>ОБРАЗОВАНИЕ И УЧЕНЕ ПРЕЗ ЦЕЛИЯ </a:t>
            </a:r>
            <a:r>
              <a:rPr lang="ru-RU" sz="1800" dirty="0" smtClean="0">
                <a:solidFill>
                  <a:srgbClr val="7C4D36"/>
                </a:solidFill>
              </a:rPr>
              <a:t>ЖИВОТ</a:t>
            </a:r>
          </a:p>
          <a:p>
            <a:pPr marL="0" lvl="0" indent="0" algn="just">
              <a:buNone/>
            </a:pPr>
            <a:endParaRPr lang="ru-RU" sz="1800" dirty="0">
              <a:solidFill>
                <a:srgbClr val="7C4D36"/>
              </a:solidFill>
            </a:endParaRPr>
          </a:p>
          <a:p>
            <a:pPr marL="0" indent="0" algn="just">
              <a:buNone/>
            </a:pPr>
            <a:r>
              <a:rPr lang="bg-BG" sz="1600" dirty="0" smtClean="0"/>
              <a:t>ИНВЕСТИЦИОНЕН </a:t>
            </a:r>
            <a:r>
              <a:rPr lang="bg-BG" sz="1600" dirty="0"/>
              <a:t>ПРИОРИТЕТ </a:t>
            </a:r>
            <a:r>
              <a:rPr lang="en-US" sz="1600" dirty="0" smtClean="0"/>
              <a:t>1</a:t>
            </a:r>
            <a:r>
              <a:rPr lang="bg-BG" sz="1600" dirty="0" smtClean="0"/>
              <a:t>:  </a:t>
            </a:r>
            <a:r>
              <a:rPr lang="ru-RU" sz="1600" b="0" dirty="0"/>
              <a:t>Превенция и намаляване на преждевременното напускане на училище и насърчаване на равния достъп до висококачествено предучилищно, основно и средно образование </a:t>
            </a:r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 smtClean="0"/>
              <a:t>ЦЕЛ 1</a:t>
            </a:r>
            <a:r>
              <a:rPr lang="bg-BG" sz="1600" dirty="0"/>
              <a:t>: </a:t>
            </a:r>
            <a:r>
              <a:rPr lang="ru-RU" sz="1600" b="0" dirty="0"/>
              <a:t>Подобряване на постиженията на децата и учениците в овладяването на ключови компетентности по отношение предучилищното и училищното образование </a:t>
            </a:r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/>
              <a:t>ЦЕЛ </a:t>
            </a:r>
            <a:r>
              <a:rPr lang="bg-BG" sz="1600" dirty="0" smtClean="0"/>
              <a:t>2</a:t>
            </a:r>
            <a:r>
              <a:rPr lang="bg-BG" sz="1600" dirty="0"/>
              <a:t>: </a:t>
            </a:r>
            <a:r>
              <a:rPr lang="ru-RU" sz="1600" b="0" dirty="0"/>
              <a:t>Обхващане и задържане на децата и учениците в образователната система чрез повишаване на мотивацията за учене на привлекателността на образователните институции </a:t>
            </a:r>
            <a:endParaRPr lang="ru-RU" sz="1600" b="0" dirty="0" smtClean="0"/>
          </a:p>
          <a:p>
            <a:pPr marL="0" indent="0" algn="just">
              <a:buNone/>
            </a:pPr>
            <a:r>
              <a:rPr lang="bg-BG" sz="1600" dirty="0">
                <a:solidFill>
                  <a:srgbClr val="7C4D36"/>
                </a:solidFill>
              </a:rPr>
              <a:t>СПЕЦИФИЧНА ЦЕЛ </a:t>
            </a:r>
            <a:r>
              <a:rPr lang="bg-BG" sz="1600" dirty="0" smtClean="0">
                <a:solidFill>
                  <a:srgbClr val="7C4D36"/>
                </a:solidFill>
              </a:rPr>
              <a:t>3: </a:t>
            </a:r>
            <a:r>
              <a:rPr lang="ru-RU" sz="1600" b="0" dirty="0"/>
              <a:t>Управление </a:t>
            </a:r>
            <a:r>
              <a:rPr lang="ru-RU" sz="1600" b="0" dirty="0"/>
              <a:t>на качеството на образованието чрез усъвършенстване на системата за оценяване на резултатите от обучението и разработване и прилагане на ефективна система за мониторинг </a:t>
            </a:r>
            <a:endParaRPr lang="en-GB" sz="1600" b="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08304" y="5841579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21662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8735"/>
            <a:ext cx="4791476" cy="746998"/>
          </a:xfrm>
        </p:spPr>
        <p:txBody>
          <a:bodyPr>
            <a:norm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СЪДЪРЖАНИЕ</a:t>
            </a:r>
            <a:endParaRPr lang="bg-BG" dirty="0">
              <a:solidFill>
                <a:schemeClr val="tx2"/>
              </a:solidFill>
            </a:endParaRP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2051720" y="1357313"/>
            <a:ext cx="5400600" cy="916090"/>
            <a:chOff x="1296" y="1824"/>
            <a:chExt cx="2976" cy="432"/>
          </a:xfrm>
        </p:grpSpPr>
        <p:sp>
          <p:nvSpPr>
            <p:cNvPr id="8" name="AutoShape 4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9" name="AutoShape 4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10" name="Text Box 4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bg-BG" sz="1600" b="1" dirty="0" smtClean="0">
                  <a:solidFill>
                    <a:schemeClr val="bg1"/>
                  </a:solidFill>
                </a:rPr>
                <a:t>Кои сме ние?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 Box 4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2" name="Group 46"/>
          <p:cNvGrpSpPr>
            <a:grpSpLocks/>
          </p:cNvGrpSpPr>
          <p:nvPr/>
        </p:nvGrpSpPr>
        <p:grpSpPr bwMode="auto">
          <a:xfrm>
            <a:off x="2051720" y="2143125"/>
            <a:ext cx="5400600" cy="1019109"/>
            <a:chOff x="1296" y="1824"/>
            <a:chExt cx="2976" cy="485"/>
          </a:xfrm>
        </p:grpSpPr>
        <p:sp>
          <p:nvSpPr>
            <p:cNvPr id="13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14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15" name="Text Box 49"/>
            <p:cNvSpPr txBox="1">
              <a:spLocks noChangeArrowheads="1"/>
            </p:cNvSpPr>
            <p:nvPr/>
          </p:nvSpPr>
          <p:spPr bwMode="gray">
            <a:xfrm>
              <a:off x="1824" y="1899"/>
              <a:ext cx="2322" cy="4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bg-BG" sz="1600" b="1" dirty="0" smtClean="0">
                  <a:solidFill>
                    <a:schemeClr val="bg1"/>
                  </a:solidFill>
                </a:rPr>
                <a:t>Референции в областта на образованието</a:t>
              </a:r>
            </a:p>
            <a:p>
              <a:pPr algn="ctr" eaLnBrk="0" hangingPunct="0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 Box 5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2051720" y="2928937"/>
            <a:ext cx="5400600" cy="884237"/>
            <a:chOff x="1296" y="1824"/>
            <a:chExt cx="2976" cy="432"/>
          </a:xfrm>
        </p:grpSpPr>
        <p:sp>
          <p:nvSpPr>
            <p:cNvPr id="18" name="AutoShape 5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19" name="AutoShape 5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20" name="Text Box 54"/>
            <p:cNvSpPr txBox="1">
              <a:spLocks noChangeArrowheads="1"/>
            </p:cNvSpPr>
            <p:nvPr/>
          </p:nvSpPr>
          <p:spPr bwMode="gray">
            <a:xfrm>
              <a:off x="1579" y="1934"/>
              <a:ext cx="2693" cy="2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bg-BG" sz="1600" b="1" dirty="0" smtClean="0">
                  <a:solidFill>
                    <a:schemeClr val="bg1"/>
                  </a:solidFill>
                </a:rPr>
                <a:t>   Новият програмен период </a:t>
              </a:r>
            </a:p>
            <a:p>
              <a:pPr algn="ctr" eaLnBrk="0" hangingPunct="0"/>
              <a:r>
                <a:rPr lang="bg-BG" sz="1600" b="1" dirty="0" smtClean="0">
                  <a:solidFill>
                    <a:schemeClr val="bg1"/>
                  </a:solidFill>
                </a:rPr>
                <a:t>2014 -2020 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 Box 55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2" name="Group 56"/>
          <p:cNvGrpSpPr>
            <a:grpSpLocks/>
          </p:cNvGrpSpPr>
          <p:nvPr/>
        </p:nvGrpSpPr>
        <p:grpSpPr bwMode="auto">
          <a:xfrm>
            <a:off x="2051720" y="3714749"/>
            <a:ext cx="5400600" cy="1418841"/>
            <a:chOff x="1296" y="1824"/>
            <a:chExt cx="2976" cy="432"/>
          </a:xfrm>
        </p:grpSpPr>
        <p:sp>
          <p:nvSpPr>
            <p:cNvPr id="23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24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25" name="Text Box 59"/>
            <p:cNvSpPr txBox="1">
              <a:spLocks noChangeArrowheads="1"/>
            </p:cNvSpPr>
            <p:nvPr/>
          </p:nvSpPr>
          <p:spPr bwMode="gray">
            <a:xfrm>
              <a:off x="1700" y="1914"/>
              <a:ext cx="2493" cy="3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bg-BG" sz="1600" b="1" dirty="0" smtClean="0">
                  <a:solidFill>
                    <a:schemeClr val="bg1"/>
                  </a:solidFill>
                </a:rPr>
                <a:t>Оперативна програма „Наука и образование за интелигентен растеж“ 2014 - 2020</a:t>
              </a:r>
            </a:p>
            <a:p>
              <a:pPr algn="ctr" eaLnBrk="0" hangingPunct="0"/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 Box 60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08304" y="836713"/>
            <a:ext cx="1619672" cy="608112"/>
          </a:xfrm>
          <a:prstGeom prst="rect">
            <a:avLst/>
          </a:prstGeom>
          <a:noFill/>
        </p:spPr>
      </p:pic>
      <p:grpSp>
        <p:nvGrpSpPr>
          <p:cNvPr id="29" name="Group 41"/>
          <p:cNvGrpSpPr>
            <a:grpSpLocks/>
          </p:cNvGrpSpPr>
          <p:nvPr/>
        </p:nvGrpSpPr>
        <p:grpSpPr bwMode="auto">
          <a:xfrm>
            <a:off x="2051720" y="5085186"/>
            <a:ext cx="5400600" cy="1064531"/>
            <a:chOff x="1296" y="1824"/>
            <a:chExt cx="2976" cy="502"/>
          </a:xfrm>
        </p:grpSpPr>
        <p:sp>
          <p:nvSpPr>
            <p:cNvPr id="30" name="AutoShape 4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31" name="AutoShape 4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cs typeface="+mn-cs"/>
              </a:endParaRPr>
            </a:p>
          </p:txBody>
        </p:sp>
        <p:sp>
          <p:nvSpPr>
            <p:cNvPr id="32" name="Text Box 44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3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bg-BG" sz="1600" b="1" dirty="0" smtClean="0">
                  <a:solidFill>
                    <a:schemeClr val="bg1"/>
                  </a:solidFill>
                </a:rPr>
                <a:t> Възможности и перспективи   за европейско финансиране</a:t>
              </a:r>
            </a:p>
            <a:p>
              <a:pPr algn="ctr" eaLnBrk="0" hangingPunct="0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 Box 45"/>
            <p:cNvSpPr txBox="1">
              <a:spLocks noChangeArrowheads="1"/>
            </p:cNvSpPr>
            <p:nvPr/>
          </p:nvSpPr>
          <p:spPr bwMode="gray">
            <a:xfrm>
              <a:off x="1400" y="1886"/>
              <a:ext cx="210" cy="21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bg-BG" sz="2400" dirty="0">
                  <a:solidFill>
                    <a:schemeClr val="bg1"/>
                  </a:solidFill>
                </a:rPr>
                <a:t>5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34672" cy="5305003"/>
          </a:xfrm>
        </p:spPr>
        <p:txBody>
          <a:bodyPr/>
          <a:lstStyle/>
          <a:p>
            <a:pPr marL="0" lvl="0" indent="0" algn="just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Приоритетна ос </a:t>
            </a:r>
            <a:r>
              <a:rPr lang="en-US" sz="1800" dirty="0">
                <a:solidFill>
                  <a:srgbClr val="7C4D36"/>
                </a:solidFill>
              </a:rPr>
              <a:t>2</a:t>
            </a:r>
            <a:r>
              <a:rPr lang="ru-RU" sz="1800" dirty="0">
                <a:solidFill>
                  <a:srgbClr val="7C4D36"/>
                </a:solidFill>
              </a:rPr>
              <a:t>: </a:t>
            </a:r>
          </a:p>
          <a:p>
            <a:pPr marL="0" lvl="0" indent="0" algn="just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ОБРАЗОВАНИЕ И УЧЕНЕ ПРЕЗ ЦЕЛИЯ ЖИВОТ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ИНВЕСТИЦИОНЕН </a:t>
            </a:r>
            <a:r>
              <a:rPr lang="bg-BG" sz="1600" dirty="0"/>
              <a:t>ПРИОРИТЕТ 2: </a:t>
            </a:r>
            <a:endParaRPr lang="bg-BG" sz="1600" dirty="0" smtClean="0"/>
          </a:p>
          <a:p>
            <a:pPr marL="0" indent="0" algn="just">
              <a:buNone/>
            </a:pPr>
            <a:r>
              <a:rPr lang="ru-RU" sz="1600" b="0" dirty="0" smtClean="0"/>
              <a:t>Подобряване </a:t>
            </a:r>
            <a:r>
              <a:rPr lang="ru-RU" sz="1600" b="0" dirty="0"/>
              <a:t>на качеството,  ефикасността и достъпа до висшето и равностойното на него образование с цел увеличаване на участието и подобряване на равнищата на образование </a:t>
            </a:r>
            <a:endParaRPr lang="bg-BG" sz="1600" b="0" dirty="0" smtClean="0"/>
          </a:p>
          <a:p>
            <a:pPr marL="0" indent="0" algn="just">
              <a:buNone/>
            </a:pPr>
            <a:endParaRPr lang="en-GB" sz="1600" b="0" dirty="0"/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 smtClean="0"/>
              <a:t>ЦЕЛ 1:</a:t>
            </a:r>
            <a:r>
              <a:rPr lang="ru-RU" sz="1600" b="0" dirty="0" smtClean="0"/>
              <a:t>Подобряване </a:t>
            </a:r>
            <a:r>
              <a:rPr lang="ru-RU" sz="1600" b="0" dirty="0"/>
              <a:t>на знанията, уменията и възможностите за реализация на завършилите висше </a:t>
            </a:r>
            <a:r>
              <a:rPr lang="ru-RU" sz="1600" b="0" dirty="0" smtClean="0"/>
              <a:t>образование;</a:t>
            </a:r>
          </a:p>
          <a:p>
            <a:pPr marL="0" indent="0" algn="just">
              <a:buNone/>
            </a:pPr>
            <a:endParaRPr lang="ru-RU" sz="1600" b="0" dirty="0" smtClean="0"/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/>
              <a:t>ЦЕЛ </a:t>
            </a:r>
            <a:r>
              <a:rPr lang="bg-BG" sz="1600" dirty="0" smtClean="0"/>
              <a:t>2</a:t>
            </a:r>
            <a:r>
              <a:rPr lang="bg-BG" sz="1600" dirty="0"/>
              <a:t>: </a:t>
            </a:r>
            <a:r>
              <a:rPr lang="ru-RU" sz="1600" b="0" dirty="0"/>
              <a:t>Оптимизиране дейността на висшите </a:t>
            </a:r>
            <a:r>
              <a:rPr lang="ru-RU" sz="1600" b="0" dirty="0" smtClean="0"/>
              <a:t>училища;</a:t>
            </a:r>
          </a:p>
          <a:p>
            <a:pPr marL="0" indent="0" algn="just">
              <a:buNone/>
            </a:pPr>
            <a:r>
              <a:rPr lang="ru-RU" sz="1600" b="0" dirty="0" smtClean="0"/>
              <a:t> </a:t>
            </a:r>
          </a:p>
          <a:p>
            <a:pPr marL="0" indent="0" algn="just">
              <a:buNone/>
            </a:pPr>
            <a:r>
              <a:rPr lang="bg-BG" sz="1600" dirty="0">
                <a:solidFill>
                  <a:srgbClr val="7C4D36"/>
                </a:solidFill>
              </a:rPr>
              <a:t>СПЕЦИФИЧНА ЦЕЛ </a:t>
            </a:r>
            <a:r>
              <a:rPr lang="bg-BG" sz="1600" dirty="0" smtClean="0">
                <a:solidFill>
                  <a:srgbClr val="7C4D36"/>
                </a:solidFill>
              </a:rPr>
              <a:t>3: </a:t>
            </a:r>
            <a:r>
              <a:rPr lang="ru-RU" sz="1600" b="0" dirty="0" smtClean="0"/>
              <a:t>Подобряване </a:t>
            </a:r>
            <a:r>
              <a:rPr lang="ru-RU" sz="1600" b="0" dirty="0"/>
              <a:t>на достъпа до висше образование и увеличаване на броя на завършилите висше образование между 30-34 годишните до 36 % до 2020 г</a:t>
            </a:r>
            <a:r>
              <a:rPr lang="ru-RU" sz="1600" b="0" dirty="0" smtClean="0"/>
              <a:t>.; </a:t>
            </a:r>
            <a:endParaRPr lang="ru-RU" sz="1600" b="0" dirty="0"/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08304" y="5841579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69672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34672" cy="5305003"/>
          </a:xfrm>
        </p:spPr>
        <p:txBody>
          <a:bodyPr/>
          <a:lstStyle/>
          <a:p>
            <a:pPr marL="0" lvl="0" indent="0" algn="just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Приоритетна ос </a:t>
            </a:r>
            <a:r>
              <a:rPr lang="en-US" sz="1800" dirty="0">
                <a:solidFill>
                  <a:srgbClr val="7C4D36"/>
                </a:solidFill>
              </a:rPr>
              <a:t>2</a:t>
            </a:r>
            <a:r>
              <a:rPr lang="ru-RU" sz="1800" dirty="0">
                <a:solidFill>
                  <a:srgbClr val="7C4D36"/>
                </a:solidFill>
              </a:rPr>
              <a:t>: </a:t>
            </a:r>
          </a:p>
          <a:p>
            <a:pPr marL="0" lvl="0" indent="0" algn="just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ОБРАЗОВАНИЕ И УЧЕНЕ ПРЕЗ ЦЕЛИЯ ЖИВОТ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ИНВЕСТИЦИОНЕН </a:t>
            </a:r>
            <a:r>
              <a:rPr lang="bg-BG" sz="1600" dirty="0"/>
              <a:t>ПРИОРИТЕТ </a:t>
            </a:r>
            <a:r>
              <a:rPr lang="bg-BG" sz="1600" dirty="0" smtClean="0"/>
              <a:t>3: </a:t>
            </a:r>
          </a:p>
          <a:p>
            <a:pPr marL="0" indent="0" algn="just">
              <a:buNone/>
            </a:pPr>
            <a:r>
              <a:rPr lang="ru-RU" sz="1600" b="0" dirty="0"/>
              <a:t>Подобряване на достъпа до възможностите за учене през целия живот, подобряване на уменията и квалификацията на работната ръка и повишаване на адекватността на системите за образование и обучение спрямо пазара на труда включително подобряване на качеството на професионалното образование и обучение и създаване и развитие на схеми за учене чрез работа и чиракуване, като например дуалната система за </a:t>
            </a:r>
            <a:r>
              <a:rPr lang="ru-RU" sz="1600" b="0" dirty="0" smtClean="0"/>
              <a:t>учене;</a:t>
            </a:r>
          </a:p>
          <a:p>
            <a:pPr marL="0" indent="0" algn="just">
              <a:buNone/>
            </a:pPr>
            <a:r>
              <a:rPr lang="ru-RU" sz="1600" b="0" dirty="0" smtClean="0"/>
              <a:t> </a:t>
            </a:r>
            <a:endParaRPr lang="en-GB" sz="1600" b="0" dirty="0"/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 smtClean="0"/>
              <a:t>ЦЕЛ 1: </a:t>
            </a:r>
            <a:r>
              <a:rPr lang="ru-RU" sz="1600" b="0" dirty="0"/>
              <a:t>Развитие на капацитета и повишаване на квалификацията на заетите в областта на образованието и обучението и </a:t>
            </a:r>
            <a:r>
              <a:rPr lang="ru-RU" sz="1600" b="0" dirty="0" smtClean="0"/>
              <a:t>науката;</a:t>
            </a:r>
          </a:p>
          <a:p>
            <a:pPr marL="0" indent="0" algn="just">
              <a:buNone/>
            </a:pPr>
            <a:endParaRPr lang="ru-RU" sz="1600" b="0" dirty="0" smtClean="0"/>
          </a:p>
          <a:p>
            <a:pPr marL="0" indent="0" algn="just">
              <a:buNone/>
            </a:pPr>
            <a:r>
              <a:rPr lang="bg-BG" sz="1600" dirty="0" smtClean="0"/>
              <a:t>СПЕЦИФИЧНА </a:t>
            </a:r>
            <a:r>
              <a:rPr lang="bg-BG" sz="1600" dirty="0"/>
              <a:t>ЦЕЛ </a:t>
            </a:r>
            <a:r>
              <a:rPr lang="bg-BG" sz="1600" dirty="0" smtClean="0"/>
              <a:t>2</a:t>
            </a:r>
            <a:r>
              <a:rPr lang="bg-BG" sz="1600" dirty="0"/>
              <a:t>: </a:t>
            </a:r>
            <a:r>
              <a:rPr lang="ru-RU" sz="1600" b="0" dirty="0"/>
              <a:t>Подкрепа на продължаващото обучение и създаване на условия за придобиване и надграждане на знания, умения и </a:t>
            </a:r>
            <a:r>
              <a:rPr lang="ru-RU" sz="1600" b="0" dirty="0" smtClean="0"/>
              <a:t>компетентности;</a:t>
            </a: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164288" y="908720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30827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34672" cy="5305003"/>
          </a:xfrm>
        </p:spPr>
        <p:txBody>
          <a:bodyPr/>
          <a:lstStyle/>
          <a:p>
            <a:pPr marL="0" lvl="0" indent="0" algn="just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Приоритетна ос </a:t>
            </a:r>
            <a:r>
              <a:rPr lang="en-US" sz="1800" dirty="0">
                <a:solidFill>
                  <a:srgbClr val="7C4D36"/>
                </a:solidFill>
              </a:rPr>
              <a:t>2</a:t>
            </a:r>
            <a:r>
              <a:rPr lang="ru-RU" sz="1800" dirty="0">
                <a:solidFill>
                  <a:srgbClr val="7C4D36"/>
                </a:solidFill>
              </a:rPr>
              <a:t>: </a:t>
            </a:r>
          </a:p>
          <a:p>
            <a:pPr marL="0" lvl="0" indent="0" algn="just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ОБРАЗОВАНИЕ И УЧЕНЕ ПРЕЗ ЦЕЛИЯ ЖИВОТ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1600" dirty="0" smtClean="0"/>
              <a:t>ИНВЕСТИЦИОНЕН </a:t>
            </a:r>
            <a:r>
              <a:rPr lang="bg-BG" sz="1600" dirty="0"/>
              <a:t>ПРИОРИТЕТ </a:t>
            </a:r>
            <a:r>
              <a:rPr lang="bg-BG" sz="1600" dirty="0" smtClean="0"/>
              <a:t>3: </a:t>
            </a:r>
          </a:p>
          <a:p>
            <a:pPr marL="0" indent="0" algn="just">
              <a:buNone/>
            </a:pPr>
            <a:r>
              <a:rPr lang="ru-RU" sz="1600" b="0" dirty="0"/>
              <a:t>Подобряване на достъпа до възможностите за учене през целия живот, подобряване на уменията и квалификацията на работната ръка и повишаване на адекватността на системите за образование и обучение спрямо пазара на труда включително подобряване на качеството на професионалното образование и обучение и създаване и развитие на схеми за учене чрез работа и чиракуване, като например дуалната система за </a:t>
            </a:r>
            <a:r>
              <a:rPr lang="ru-RU" sz="1600" b="0" dirty="0" smtClean="0"/>
              <a:t>учене;</a:t>
            </a:r>
          </a:p>
          <a:p>
            <a:pPr marL="0" indent="0" algn="just">
              <a:buNone/>
            </a:pPr>
            <a:endParaRPr lang="en-GB" sz="1600" b="0" dirty="0"/>
          </a:p>
          <a:p>
            <a:pPr marL="0" indent="0" algn="just">
              <a:buNone/>
            </a:pPr>
            <a:r>
              <a:rPr lang="bg-BG" sz="1600" dirty="0" smtClean="0">
                <a:solidFill>
                  <a:srgbClr val="7C4D36"/>
                </a:solidFill>
              </a:rPr>
              <a:t>СПЕЦИФИЧНА </a:t>
            </a:r>
            <a:r>
              <a:rPr lang="bg-BG" sz="1600" dirty="0">
                <a:solidFill>
                  <a:srgbClr val="7C4D36"/>
                </a:solidFill>
              </a:rPr>
              <a:t>ЦЕЛ </a:t>
            </a:r>
            <a:r>
              <a:rPr lang="bg-BG" sz="1600" dirty="0" smtClean="0">
                <a:solidFill>
                  <a:srgbClr val="7C4D36"/>
                </a:solidFill>
              </a:rPr>
              <a:t>3: </a:t>
            </a:r>
            <a:r>
              <a:rPr lang="ru-RU" sz="1600" b="0" dirty="0"/>
              <a:t>Повишаване на привлекателността и подобряване на качеството на професионалното образование и </a:t>
            </a:r>
            <a:r>
              <a:rPr lang="ru-RU" sz="1600" b="0" dirty="0" smtClean="0"/>
              <a:t>обучение; </a:t>
            </a:r>
          </a:p>
          <a:p>
            <a:pPr marL="0" indent="0" algn="just">
              <a:buNone/>
            </a:pPr>
            <a:endParaRPr lang="ru-RU" sz="1600" b="0" dirty="0"/>
          </a:p>
          <a:p>
            <a:pPr marL="0" indent="0">
              <a:buNone/>
            </a:pPr>
            <a:r>
              <a:rPr lang="bg-BG" sz="1600" dirty="0">
                <a:solidFill>
                  <a:srgbClr val="7C4D36"/>
                </a:solidFill>
              </a:rPr>
              <a:t>СПЕЦИФИЧНА ЦЕЛ </a:t>
            </a:r>
            <a:r>
              <a:rPr lang="bg-BG" sz="1600" dirty="0" smtClean="0">
                <a:solidFill>
                  <a:srgbClr val="7C4D36"/>
                </a:solidFill>
              </a:rPr>
              <a:t>4: </a:t>
            </a:r>
            <a:r>
              <a:rPr lang="ru-RU" sz="1600" b="0" dirty="0" smtClean="0">
                <a:solidFill>
                  <a:srgbClr val="7C4D36"/>
                </a:solidFill>
              </a:rPr>
              <a:t>Насърчаване </a:t>
            </a:r>
            <a:r>
              <a:rPr lang="ru-RU" sz="1600" b="0" dirty="0">
                <a:solidFill>
                  <a:srgbClr val="7C4D36"/>
                </a:solidFill>
              </a:rPr>
              <a:t>на връзките между професионалното образование и обучение, висшето образование, науката и </a:t>
            </a:r>
            <a:r>
              <a:rPr lang="ru-RU" sz="1600" b="0" dirty="0" smtClean="0">
                <a:solidFill>
                  <a:srgbClr val="7C4D36"/>
                </a:solidFill>
              </a:rPr>
              <a:t>бизнеса;</a:t>
            </a:r>
          </a:p>
          <a:p>
            <a:pPr marL="0" indent="0">
              <a:buNone/>
            </a:pPr>
            <a:endParaRPr lang="ru-RU" sz="1600" b="0" dirty="0">
              <a:solidFill>
                <a:srgbClr val="7C4D36"/>
              </a:solidFill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164288" y="908720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63874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23238" cy="5016971"/>
          </a:xfrm>
        </p:spPr>
        <p:txBody>
          <a:bodyPr/>
          <a:lstStyle/>
          <a:p>
            <a:pPr marL="0" indent="0">
              <a:buNone/>
            </a:pPr>
            <a:r>
              <a:rPr lang="bg-BG" sz="1800" dirty="0" smtClean="0"/>
              <a:t>Приоритетна ос 3</a:t>
            </a:r>
            <a:r>
              <a:rPr lang="en-GB" sz="1800" dirty="0"/>
              <a:t>: </a:t>
            </a:r>
            <a:endParaRPr lang="bg-BG" sz="1800" dirty="0" smtClean="0"/>
          </a:p>
          <a:p>
            <a:pPr marL="0" indent="0">
              <a:buNone/>
            </a:pPr>
            <a:r>
              <a:rPr lang="ru-RU" sz="1800" dirty="0"/>
              <a:t>ОБРАЗОВАТЕЛНА СРЕДА ЗА АКТИВНО СОЦИАЛНО ПРИОБЩАВАНЕ </a:t>
            </a:r>
          </a:p>
          <a:p>
            <a:pPr marL="0" indent="0">
              <a:buNone/>
            </a:pPr>
            <a:endParaRPr lang="bg-BG" sz="1800" dirty="0" smtClean="0"/>
          </a:p>
          <a:p>
            <a:pPr marL="0" lvl="0" indent="0" algn="just">
              <a:buNone/>
            </a:pPr>
            <a:r>
              <a:rPr lang="en-GB" sz="1600" dirty="0" smtClean="0"/>
              <a:t>ИНВЕСТИЦИОНЕН </a:t>
            </a:r>
            <a:r>
              <a:rPr lang="en-GB" sz="1600" dirty="0"/>
              <a:t>ПРИОРИТЕТ 1:   </a:t>
            </a:r>
            <a:r>
              <a:rPr lang="ru-RU" sz="1600" b="0" dirty="0" smtClean="0"/>
              <a:t>Активно </a:t>
            </a:r>
            <a:r>
              <a:rPr lang="ru-RU" sz="1600" b="0" dirty="0"/>
              <a:t>приобщаване, особено с оглед на подобряване на пригодността за заетост </a:t>
            </a:r>
          </a:p>
          <a:p>
            <a:pPr marL="0" lvl="0" indent="0" algn="just">
              <a:buNone/>
            </a:pPr>
            <a:endParaRPr lang="bg-BG" sz="1600" dirty="0" smtClean="0"/>
          </a:p>
          <a:p>
            <a:pPr marL="0" lvl="0" indent="0" algn="just">
              <a:buNone/>
            </a:pPr>
            <a:r>
              <a:rPr lang="en-GB" sz="1600" dirty="0" smtClean="0"/>
              <a:t>СПЕЦИФИЧНА </a:t>
            </a:r>
            <a:r>
              <a:rPr lang="en-GB" sz="1600" dirty="0"/>
              <a:t>ЦЕЛ 1: </a:t>
            </a:r>
            <a:r>
              <a:rPr lang="ru-RU" sz="1600" b="0" dirty="0"/>
              <a:t>Повишаване на качеството и подобряване на достъпа до образование чрез създаване на подкрепяща среда за включващо образование </a:t>
            </a:r>
          </a:p>
          <a:p>
            <a:pPr marL="0" lvl="0" indent="0" algn="just">
              <a:buNone/>
            </a:pPr>
            <a:r>
              <a:rPr lang="en-GB" sz="1600" dirty="0" smtClean="0"/>
              <a:t>СПЕЦИФИЧНА </a:t>
            </a:r>
            <a:r>
              <a:rPr lang="en-GB" sz="1600" dirty="0"/>
              <a:t>ЦЕЛ 2: </a:t>
            </a:r>
            <a:r>
              <a:rPr lang="ru-RU" sz="1600" b="0" dirty="0"/>
              <a:t>Изграждане на образователна среда, насърчаваща разгръщането на потенциала на всяко дете и ученик за личностно развитие, успешна реализация и  социализация </a:t>
            </a:r>
            <a:endParaRPr lang="en-GB" sz="1600" b="0" dirty="0"/>
          </a:p>
          <a:p>
            <a:pPr marL="0" indent="0" algn="just">
              <a:buNone/>
            </a:pPr>
            <a:endParaRPr lang="ru-RU" sz="1600" b="0" dirty="0" smtClean="0"/>
          </a:p>
          <a:p>
            <a:pPr marL="0" indent="0">
              <a:buNone/>
            </a:pPr>
            <a:endParaRPr lang="ru-RU" sz="1600" b="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236296" y="5773055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6057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23238" cy="4656931"/>
          </a:xfrm>
        </p:spPr>
        <p:txBody>
          <a:bodyPr/>
          <a:lstStyle/>
          <a:p>
            <a:pPr marL="0" lvl="0" indent="0">
              <a:buClr>
                <a:srgbClr val="9B9D53"/>
              </a:buClr>
              <a:buNone/>
            </a:pPr>
            <a:r>
              <a:rPr lang="bg-BG" sz="1800" dirty="0">
                <a:solidFill>
                  <a:srgbClr val="7C4D36"/>
                </a:solidFill>
              </a:rPr>
              <a:t>Приоритетна ос 3</a:t>
            </a:r>
            <a:r>
              <a:rPr lang="en-GB" sz="1800" dirty="0">
                <a:solidFill>
                  <a:srgbClr val="7C4D36"/>
                </a:solidFill>
              </a:rPr>
              <a:t>: </a:t>
            </a:r>
            <a:endParaRPr lang="bg-BG" sz="1800" dirty="0">
              <a:solidFill>
                <a:srgbClr val="7C4D36"/>
              </a:solidFill>
            </a:endParaRPr>
          </a:p>
          <a:p>
            <a:pPr marL="0" lvl="0" indent="0">
              <a:buClr>
                <a:srgbClr val="9B9D53"/>
              </a:buClr>
              <a:buNone/>
            </a:pPr>
            <a:r>
              <a:rPr lang="ru-RU" sz="1800" dirty="0">
                <a:solidFill>
                  <a:srgbClr val="7C4D36"/>
                </a:solidFill>
              </a:rPr>
              <a:t>ОБРАЗОВАТЕЛНА СРЕДА ЗА АКТИВНО СОЦИАЛНО ПРИОБЩАВАНЕ </a:t>
            </a:r>
          </a:p>
          <a:p>
            <a:pPr marL="0" indent="0" algn="just">
              <a:buNone/>
            </a:pPr>
            <a:endParaRPr lang="bg-BG" sz="1800" dirty="0"/>
          </a:p>
          <a:p>
            <a:pPr marL="0" indent="0" algn="just">
              <a:buNone/>
            </a:pPr>
            <a:r>
              <a:rPr lang="en-GB" sz="1800" dirty="0" smtClean="0"/>
              <a:t>ИНВЕСТИЦИОНЕН </a:t>
            </a:r>
            <a:r>
              <a:rPr lang="en-GB" sz="1800" dirty="0"/>
              <a:t>ПРИОРИТЕТ </a:t>
            </a:r>
            <a:r>
              <a:rPr lang="bg-BG" sz="1800" dirty="0" smtClean="0"/>
              <a:t>2</a:t>
            </a:r>
            <a:r>
              <a:rPr lang="en-GB" sz="1800" dirty="0" smtClean="0"/>
              <a:t>:   </a:t>
            </a:r>
            <a:endParaRPr lang="bg-BG" sz="1800" dirty="0" smtClean="0"/>
          </a:p>
          <a:p>
            <a:pPr marL="0" indent="0" algn="just">
              <a:buNone/>
            </a:pPr>
            <a:r>
              <a:rPr lang="ru-RU" sz="1600" b="0" dirty="0" smtClean="0"/>
              <a:t>Интеграция </a:t>
            </a:r>
            <a:r>
              <a:rPr lang="ru-RU" sz="1600" b="0" dirty="0"/>
              <a:t>на маргинализирани общности като </a:t>
            </a:r>
            <a:r>
              <a:rPr lang="ru-RU" sz="1600" b="0" dirty="0" smtClean="0"/>
              <a:t>ромите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lvl="0" indent="0" algn="just">
              <a:buNone/>
            </a:pPr>
            <a:r>
              <a:rPr lang="en-GB" sz="1600" dirty="0" smtClean="0"/>
              <a:t>СПЕЦИФИЧНА </a:t>
            </a:r>
            <a:r>
              <a:rPr lang="en-GB" sz="1600" dirty="0"/>
              <a:t>ЦЕЛ 1: </a:t>
            </a:r>
            <a:r>
              <a:rPr lang="ru-RU" sz="1600" b="0" dirty="0"/>
              <a:t>Ефективна интеграция в образователната система на деца, ученици и младежи от етническите малцинства и от други уязвими групи 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51245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76325"/>
            <a:ext cx="8123238" cy="5088979"/>
          </a:xfrm>
        </p:spPr>
        <p:txBody>
          <a:bodyPr/>
          <a:lstStyle/>
          <a:p>
            <a:pPr marL="0" indent="0" algn="just">
              <a:buNone/>
            </a:pPr>
            <a:r>
              <a:rPr lang="bg-BG" sz="1800" dirty="0" smtClean="0"/>
              <a:t>Приоритетна </a:t>
            </a:r>
            <a:r>
              <a:rPr lang="bg-BG" sz="1800" dirty="0"/>
              <a:t>ос </a:t>
            </a:r>
            <a:r>
              <a:rPr lang="bg-BG" sz="1800" dirty="0" smtClean="0"/>
              <a:t>5</a:t>
            </a:r>
            <a:r>
              <a:rPr lang="en-GB" sz="1800" dirty="0" smtClean="0"/>
              <a:t>: </a:t>
            </a:r>
            <a:r>
              <a:rPr lang="bg-BG" sz="1800" dirty="0">
                <a:solidFill>
                  <a:srgbClr val="7C4D36"/>
                </a:solidFill>
              </a:rPr>
              <a:t>ТЕХНИЧЕСКА ПОМОЩ </a:t>
            </a:r>
            <a:endParaRPr lang="bg-BG" sz="1800" dirty="0" smtClean="0">
              <a:solidFill>
                <a:srgbClr val="7C4D36"/>
              </a:solidFill>
            </a:endParaRPr>
          </a:p>
          <a:p>
            <a:pPr marL="0" indent="0" algn="just">
              <a:buNone/>
            </a:pPr>
            <a:endParaRPr lang="bg-BG" sz="1800" dirty="0" smtClean="0"/>
          </a:p>
          <a:p>
            <a:pPr marL="0" indent="0" algn="just">
              <a:buNone/>
            </a:pPr>
            <a:r>
              <a:rPr lang="en-GB" sz="1600" dirty="0">
                <a:solidFill>
                  <a:srgbClr val="7C4D36"/>
                </a:solidFill>
              </a:rPr>
              <a:t>СПЕЦИФИЧНА ЦЕЛ </a:t>
            </a:r>
            <a:r>
              <a:rPr lang="en-GB" sz="1600" dirty="0" smtClean="0">
                <a:solidFill>
                  <a:srgbClr val="7C4D36"/>
                </a:solidFill>
              </a:rPr>
              <a:t>1:</a:t>
            </a:r>
            <a:r>
              <a:rPr lang="bg-BG" sz="1600" dirty="0" smtClean="0">
                <a:solidFill>
                  <a:srgbClr val="7C4D36"/>
                </a:solidFill>
              </a:rPr>
              <a:t> </a:t>
            </a:r>
            <a:r>
              <a:rPr lang="ru-RU" sz="1600" b="0" dirty="0" smtClean="0">
                <a:solidFill>
                  <a:srgbClr val="7C4D36"/>
                </a:solidFill>
              </a:rPr>
              <a:t>Укрепване </a:t>
            </a:r>
            <a:r>
              <a:rPr lang="ru-RU" sz="1600" b="0" dirty="0">
                <a:solidFill>
                  <a:srgbClr val="7C4D36"/>
                </a:solidFill>
              </a:rPr>
              <a:t>и повишаване на административния капацитет на управляващия орган и бенефициентите по Оперативната програма</a:t>
            </a:r>
            <a:endParaRPr lang="bg-BG" sz="1800" b="0" dirty="0"/>
          </a:p>
          <a:p>
            <a:pPr marL="0" indent="0" algn="just">
              <a:buNone/>
            </a:pPr>
            <a:endParaRPr lang="bg-BG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08304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90068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dirty="0">
                <a:solidFill>
                  <a:srgbClr val="DDC981"/>
                </a:solidFill>
              </a:rPr>
              <a:t>Оперативна програма „Наука и образование за интелигентен растеж“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08721"/>
            <a:ext cx="8123238" cy="5256584"/>
          </a:xfrm>
        </p:spPr>
        <p:txBody>
          <a:bodyPr/>
          <a:lstStyle/>
          <a:p>
            <a:pPr marL="0" indent="0" algn="just">
              <a:buNone/>
            </a:pPr>
            <a:r>
              <a:rPr lang="bg-BG" sz="1800" dirty="0" smtClean="0"/>
              <a:t>БЮДЖЕТ НА ПРОГРАМАТА</a:t>
            </a:r>
            <a:endParaRPr lang="bg-BG" sz="1800" dirty="0" smtClean="0">
              <a:solidFill>
                <a:srgbClr val="7C4D36"/>
              </a:solidFill>
            </a:endParaRPr>
          </a:p>
          <a:p>
            <a:pPr marL="0" indent="0" algn="just">
              <a:buNone/>
            </a:pPr>
            <a:endParaRPr lang="bg-BG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26363" y="836712"/>
            <a:ext cx="1619672" cy="608112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279574"/>
              </p:ext>
            </p:extLst>
          </p:nvPr>
        </p:nvGraphicFramePr>
        <p:xfrm>
          <a:off x="755575" y="1412778"/>
          <a:ext cx="7920880" cy="4824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9"/>
                <a:gridCol w="864096"/>
                <a:gridCol w="1872208"/>
                <a:gridCol w="1800200"/>
                <a:gridCol w="2232247"/>
              </a:tblGrid>
              <a:tr h="1884710">
                <a:tc>
                  <a:txBody>
                    <a:bodyPr/>
                    <a:lstStyle/>
                    <a:p>
                      <a:r>
                        <a:rPr lang="bg-BG" sz="1750" dirty="0" smtClean="0"/>
                        <a:t>ПО</a:t>
                      </a:r>
                      <a:endParaRPr lang="en-US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750" dirty="0" smtClean="0"/>
                        <a:t>Фонд</a:t>
                      </a:r>
                      <a:endParaRPr lang="en-US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50" dirty="0" smtClean="0"/>
                        <a:t>Подкрепа на Съюза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50" dirty="0" smtClean="0"/>
                        <a:t>Национално участие</a:t>
                      </a:r>
                      <a:endParaRPr lang="ru-RU" sz="17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50" dirty="0" smtClean="0"/>
                        <a:t>Общо финансиране </a:t>
                      </a:r>
                      <a:endParaRPr lang="ru-RU" sz="1750" dirty="0"/>
                    </a:p>
                  </a:txBody>
                  <a:tcPr/>
                </a:tc>
              </a:tr>
              <a:tr h="587965"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ПО 1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ЕФРР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172 676 979,42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30 472 408,13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203 149 387,55 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7965"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ПО 2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ЕСФ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316 080 000,00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55 778 823,53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371 858 823,53 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7965"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ПО 3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ЕСФ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0,00 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0,00 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0,00 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7965"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ПО 4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ЕСФ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19 281 874,85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3 402 683,80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22 684 558,65 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7965"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ОБЩО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508 038 854,27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89 653 915,46</a:t>
                      </a:r>
                      <a:endParaRPr lang="en-US" sz="1600" b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597 692 769,73 </a:t>
                      </a:r>
                      <a:endParaRPr lang="en-US" sz="1600" b="1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8574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00042"/>
            <a:ext cx="8183880" cy="52864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Приоритетни </a:t>
            </a:r>
            <a:r>
              <a:rPr lang="ru-RU" sz="2400" dirty="0"/>
              <a:t>мерки, които ще се финансират от </a:t>
            </a:r>
            <a:r>
              <a:rPr lang="ru-RU" sz="2400" dirty="0" smtClean="0"/>
              <a:t>оперативната програма: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/>
              <a:t>В областта на научните изследвания и научната инфраструктура: </a:t>
            </a:r>
          </a:p>
          <a:p>
            <a:pPr marL="0" lv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/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Създаване </a:t>
            </a:r>
            <a:r>
              <a:rPr lang="ru-RU" sz="1900" b="0" dirty="0"/>
              <a:t>на центрове за върхови постижения и центрове за </a:t>
            </a:r>
            <a:r>
              <a:rPr lang="ru-RU" sz="1900" b="0" dirty="0" smtClean="0"/>
              <a:t>компетентност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Модернизиране </a:t>
            </a:r>
            <a:r>
              <a:rPr lang="ru-RU" sz="1900" b="0" dirty="0"/>
              <a:t>на научната </a:t>
            </a:r>
            <a:r>
              <a:rPr lang="ru-RU" sz="1900" b="0" dirty="0" smtClean="0"/>
              <a:t>инфраструктура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Подкрепа </a:t>
            </a:r>
            <a:r>
              <a:rPr lang="ru-RU" sz="1900" b="0" dirty="0"/>
              <a:t>за приложни научни изследвания в приоритетни за икономиката </a:t>
            </a:r>
            <a:r>
              <a:rPr lang="ru-RU" sz="1900" b="0" dirty="0" smtClean="0"/>
              <a:t>направления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Изграждане </a:t>
            </a:r>
            <a:r>
              <a:rPr lang="ru-RU" sz="1900" b="0" dirty="0"/>
              <a:t>на съвместни научни инфраструктури и </a:t>
            </a:r>
            <a:r>
              <a:rPr lang="ru-RU" sz="1900" b="0" dirty="0" smtClean="0"/>
              <a:t>лаборатории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Мерки </a:t>
            </a:r>
            <a:r>
              <a:rPr lang="ru-RU" sz="1900" b="0" dirty="0"/>
              <a:t>в подкрепа на оптимизация на мрежата от научни институти и висши училища.</a:t>
            </a:r>
            <a:endParaRPr lang="bg-BG" sz="1900" b="0" dirty="0"/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n-US" sz="2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white">
          <a:xfrm>
            <a:off x="827584" y="11219"/>
            <a:ext cx="7848872" cy="111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  <a:p>
            <a:pPr eaLnBrk="0" hangingPunct="0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32583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00042"/>
            <a:ext cx="8183880" cy="52864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lvl="0" indent="0">
              <a:buClr>
                <a:srgbClr val="9B9D53"/>
              </a:buClr>
              <a:buNone/>
            </a:pPr>
            <a:r>
              <a:rPr lang="ru-RU" sz="2400" dirty="0">
                <a:solidFill>
                  <a:srgbClr val="7C4D36"/>
                </a:solidFill>
              </a:rPr>
              <a:t>Приоритетни мерки, които ще се финансират от оперативната програма</a:t>
            </a:r>
            <a:r>
              <a:rPr lang="ru-RU" sz="2400" dirty="0" smtClean="0">
                <a:solidFill>
                  <a:srgbClr val="7C4D36"/>
                </a:solidFill>
              </a:rPr>
              <a:t>:</a:t>
            </a:r>
          </a:p>
          <a:p>
            <a:pPr marL="0" lvl="0" indent="0">
              <a:buClr>
                <a:srgbClr val="9B9D53"/>
              </a:buClr>
              <a:buNone/>
            </a:pPr>
            <a:endParaRPr lang="ru-RU" sz="2200" dirty="0" smtClean="0"/>
          </a:p>
          <a:p>
            <a:pPr marL="0" lvl="0" indent="0">
              <a:buClr>
                <a:srgbClr val="9B9D53"/>
              </a:buClr>
              <a:buNone/>
            </a:pPr>
            <a:r>
              <a:rPr lang="ru-RU" sz="2200" dirty="0" smtClean="0"/>
              <a:t>В </a:t>
            </a:r>
            <a:r>
              <a:rPr lang="ru-RU" sz="2200" dirty="0"/>
              <a:t>областта на човешките ресурси в науката и висшето </a:t>
            </a:r>
            <a:r>
              <a:rPr lang="ru-RU" sz="2200" dirty="0" smtClean="0"/>
              <a:t>образование:</a:t>
            </a:r>
            <a:endParaRPr lang="ru-RU" sz="2200" dirty="0">
              <a:solidFill>
                <a:srgbClr val="7C4D36"/>
              </a:solidFill>
            </a:endParaRPr>
          </a:p>
          <a:p>
            <a:pPr marL="0" lvl="0" indent="0">
              <a:buClr>
                <a:srgbClr val="9B9D53"/>
              </a:buClr>
              <a:buNone/>
            </a:pPr>
            <a:endParaRPr lang="ru-RU" sz="2400" dirty="0" smtClean="0">
              <a:solidFill>
                <a:srgbClr val="7C4D36"/>
              </a:solidFill>
            </a:endParaRPr>
          </a:p>
          <a:p>
            <a:pPr marL="0" lvl="0" indent="0">
              <a:buClr>
                <a:srgbClr val="9B9D53"/>
              </a:buClr>
              <a:buNone/>
            </a:pPr>
            <a:endParaRPr lang="ru-RU" sz="2400" dirty="0">
              <a:solidFill>
                <a:srgbClr val="7C4D36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Мерки </a:t>
            </a:r>
            <a:r>
              <a:rPr lang="ru-RU" sz="1900" b="0" dirty="0"/>
              <a:t>в подкрепа на човешките ресурси в областта на науката и висшето образование за дейностите по първа приоритетна </a:t>
            </a:r>
            <a:r>
              <a:rPr lang="ru-RU" sz="1900" b="0" dirty="0" smtClean="0"/>
              <a:t>ос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Мерки </a:t>
            </a:r>
            <a:r>
              <a:rPr lang="ru-RU" sz="1900" b="0" dirty="0"/>
              <a:t>за повишаване на квалификацията и кариерното развитие на заетите в сферата на науката и висшето </a:t>
            </a:r>
            <a:r>
              <a:rPr lang="ru-RU" sz="1900" b="0" dirty="0" smtClean="0"/>
              <a:t>образование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Осигуряване </a:t>
            </a:r>
            <a:r>
              <a:rPr lang="ru-RU" sz="1900" b="0" dirty="0"/>
              <a:t>на достъп до научни бази данни и европейски </a:t>
            </a:r>
            <a:r>
              <a:rPr lang="ru-RU" sz="1900" b="0" dirty="0" smtClean="0"/>
              <a:t>мрежи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Осигуряване </a:t>
            </a:r>
            <a:r>
              <a:rPr lang="ru-RU" sz="1900" b="0" dirty="0"/>
              <a:t>на условия за мобилност на изследователи и </a:t>
            </a:r>
            <a:r>
              <a:rPr lang="ru-RU" sz="1900" b="0" dirty="0" smtClean="0"/>
              <a:t>преподаватели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900" b="0" dirty="0" smtClean="0"/>
              <a:t>Подкрепа </a:t>
            </a:r>
            <a:r>
              <a:rPr lang="ru-RU" sz="1900" b="0" dirty="0"/>
              <a:t>за изграждане и участие в партньорски мрежи.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white">
          <a:xfrm>
            <a:off x="755576" y="0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78176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246" y="500042"/>
            <a:ext cx="8057554" cy="537723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2400" dirty="0"/>
              <a:t>Приоритетните мерки, които ще се финансират от оперативната програма са разделени в няколко насоки:</a:t>
            </a:r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В </a:t>
            </a:r>
            <a:r>
              <a:rPr lang="ru-RU" sz="2200" dirty="0"/>
              <a:t>областта на висшето образование: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b="1" dirty="0" smtClean="0"/>
          </a:p>
          <a:p>
            <a:pPr>
              <a:buFont typeface="Wingdings" pitchFamily="2" charset="2"/>
              <a:buChar char="Ø"/>
            </a:pPr>
            <a:r>
              <a:rPr lang="ru-RU" sz="1900" b="0" dirty="0" smtClean="0"/>
              <a:t>Мерки</a:t>
            </a:r>
            <a:r>
              <a:rPr lang="ru-RU" sz="1900" b="0" dirty="0"/>
              <a:t>, свързани с </a:t>
            </a:r>
            <a:r>
              <a:rPr lang="ru-RU" sz="1900" dirty="0"/>
              <a:t>подобряване на достъпа до висше образование </a:t>
            </a:r>
            <a:r>
              <a:rPr lang="ru-RU" sz="1900" b="0" dirty="0"/>
              <a:t>– студентски стипендии, подкрепа за мобилност, подпомагане системата за кредитиране на студенти и докторанти, подкрепа за докторанти, постдокторанти, специализанти и млади учени, усъвършенстване системата за прием във висшите училища, мерки за подобряване на достъпа до висше образование на уязвими социални </a:t>
            </a:r>
            <a:r>
              <a:rPr lang="ru-RU" sz="1900" b="0" dirty="0" smtClean="0"/>
              <a:t>групи</a:t>
            </a:r>
          </a:p>
          <a:p>
            <a:pPr>
              <a:buFont typeface="Wingdings" pitchFamily="2" charset="2"/>
              <a:buChar char="Ø"/>
            </a:pPr>
            <a:r>
              <a:rPr lang="ru-RU" sz="1900" b="0" dirty="0" smtClean="0"/>
              <a:t>Мерки</a:t>
            </a:r>
            <a:r>
              <a:rPr lang="ru-RU" sz="1900" b="0" dirty="0"/>
              <a:t>, свързани с </a:t>
            </a:r>
            <a:r>
              <a:rPr lang="ru-RU" sz="1900" dirty="0"/>
              <a:t>повишаване на качеството на висшето образование </a:t>
            </a:r>
            <a:r>
              <a:rPr lang="ru-RU" sz="1900" b="0" dirty="0"/>
              <a:t>– У</a:t>
            </a:r>
            <a:r>
              <a:rPr lang="ru-RU" sz="1900" b="0" dirty="0" smtClean="0"/>
              <a:t>съвършенстване </a:t>
            </a:r>
            <a:r>
              <a:rPr lang="ru-RU" sz="1900" b="0" dirty="0"/>
              <a:t>на системата за рейтинг на висшите училища, подобряване на системата за акредитация, осигуряване на допълнително обучение чрез подпомагане на студентски клубове по интереси, осигуряване на практики и стажове в реална работна среда, усъвършенстване на учебните програми с участието на работодателите, въвеждане на електронно съдържание и електронно обучение.</a:t>
            </a:r>
            <a:endParaRPr lang="ru-RU" sz="19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white">
          <a:xfrm>
            <a:off x="885820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</p:spTree>
    <p:extLst>
      <p:ext uri="{BB962C8B-B14F-4D97-AF65-F5344CB8AC3E}">
        <p14:creationId xmlns:p14="http://schemas.microsoft.com/office/powerpoint/2010/main" val="24909336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29868"/>
            <a:ext cx="7848872" cy="891014"/>
          </a:xfrm>
        </p:spPr>
        <p:txBody>
          <a:bodyPr>
            <a:noAutofit/>
          </a:bodyPr>
          <a:lstStyle/>
          <a:p>
            <a:r>
              <a:rPr lang="bg-B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8075240" cy="4949742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bg-BG" b="1" dirty="0" smtClean="0">
                <a:latin typeface="+mj-lt"/>
              </a:rPr>
              <a:t>	</a:t>
            </a:r>
            <a:endParaRPr lang="en-US" b="1" dirty="0" smtClean="0">
              <a:latin typeface="+mj-lt"/>
            </a:endParaRPr>
          </a:p>
          <a:p>
            <a:pPr>
              <a:buFontTx/>
              <a:buNone/>
            </a:pP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</a:rPr>
              <a:t>Интер Консулт Груп</a:t>
            </a:r>
            <a:r>
              <a:rPr lang="bg-BG" dirty="0" smtClean="0"/>
              <a:t> 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	</a:t>
            </a:r>
            <a:r>
              <a:rPr lang="bg-BG" sz="2000" dirty="0" smtClean="0"/>
              <a:t>е представител за България в рамките на инициатива </a:t>
            </a:r>
            <a:r>
              <a:rPr lang="en-US" sz="2000" b="1" dirty="0" smtClean="0"/>
              <a:t>EUGA</a:t>
            </a:r>
            <a:endParaRPr lang="bg-BG" sz="2000" dirty="0" smtClean="0"/>
          </a:p>
          <a:p>
            <a:pPr>
              <a:buFontTx/>
              <a:buNone/>
            </a:pPr>
            <a:endParaRPr lang="ru-RU" sz="2000" b="1" dirty="0" smtClean="0"/>
          </a:p>
          <a:p>
            <a:pPr>
              <a:buFontTx/>
              <a:buNone/>
            </a:pPr>
            <a:r>
              <a:rPr lang="ru-RU" sz="1700" b="1" dirty="0" smtClean="0"/>
              <a:t>Инициатива на Microsoft </a:t>
            </a:r>
            <a:r>
              <a:rPr lang="ru-RU" sz="1700" dirty="0" smtClean="0"/>
              <a:t>за изпълнение на целите на Лисабонската стратегия</a:t>
            </a:r>
          </a:p>
          <a:p>
            <a:pPr>
              <a:buFontTx/>
              <a:buNone/>
            </a:pPr>
            <a:endParaRPr lang="en-US" sz="1700" dirty="0" smtClean="0"/>
          </a:p>
          <a:p>
            <a:pPr>
              <a:buFontTx/>
              <a:buNone/>
            </a:pPr>
            <a:r>
              <a:rPr lang="ru-RU" sz="1700" b="1" dirty="0" smtClean="0"/>
              <a:t>Основна дейност: </a:t>
            </a:r>
          </a:p>
          <a:p>
            <a:pPr>
              <a:buNone/>
            </a:pPr>
            <a:r>
              <a:rPr lang="en-US" sz="1700" dirty="0" smtClean="0"/>
              <a:t>	</a:t>
            </a:r>
            <a:r>
              <a:rPr lang="ru-RU" sz="1700" dirty="0" smtClean="0"/>
              <a:t>Консултиране и подпомагане при кандидатстването за безвъзмездна помощ за икономическо и социално развитие, модернизиране на научната инфраструктура и подобряване на учебната и социално – битовата среда в страната</a:t>
            </a:r>
            <a:endParaRPr lang="en-US" sz="1700" dirty="0" smtClean="0"/>
          </a:p>
          <a:p>
            <a:endParaRPr lang="ru-RU" sz="1700" dirty="0" smtClean="0"/>
          </a:p>
          <a:p>
            <a:pPr>
              <a:buFontTx/>
              <a:buNone/>
            </a:pPr>
            <a:r>
              <a:rPr lang="ru-RU" sz="1700" b="1" dirty="0" smtClean="0"/>
              <a:t>Основни целеви групи: </a:t>
            </a:r>
          </a:p>
          <a:p>
            <a:pPr>
              <a:buNone/>
            </a:pPr>
            <a:r>
              <a:rPr lang="en-US" sz="1700" dirty="0" smtClean="0"/>
              <a:t>	</a:t>
            </a:r>
            <a:r>
              <a:rPr lang="ru-RU" sz="1700" dirty="0" smtClean="0"/>
              <a:t>Малки и средни предприятия, органи на местната власт, НПО, научни организации, научни институти, висши училища, училища, детски градини</a:t>
            </a:r>
          </a:p>
          <a:p>
            <a:pPr>
              <a:buNone/>
            </a:pPr>
            <a:endParaRPr lang="bg-BG" sz="2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52602"/>
            <a:ext cx="16224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246" y="861146"/>
            <a:ext cx="8057554" cy="49253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/>
              <a:t>Приоритетните мерки, които ще се финансират от оперативната програма са разделени в няколко насоки:</a:t>
            </a:r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r>
              <a:rPr lang="ru-RU" sz="1900" dirty="0" smtClean="0"/>
              <a:t>В </a:t>
            </a:r>
            <a:r>
              <a:rPr lang="ru-RU" sz="1900" dirty="0"/>
              <a:t>областта на средното професионално образование:</a:t>
            </a:r>
            <a:br>
              <a:rPr lang="ru-RU" sz="1900" dirty="0"/>
            </a:br>
            <a:endParaRPr lang="ru-RU" sz="1900" dirty="0" smtClean="0"/>
          </a:p>
          <a:p>
            <a:pPr>
              <a:buFont typeface="Wingdings" pitchFamily="2" charset="2"/>
              <a:buChar char="Ø"/>
            </a:pPr>
            <a:r>
              <a:rPr lang="ru-RU" sz="1600" b="0" dirty="0" smtClean="0"/>
              <a:t>Стимулиране </a:t>
            </a:r>
            <a:r>
              <a:rPr lang="ru-RU" sz="1600" b="0" dirty="0"/>
              <a:t>на професионалното образоване в областта на инженерно-техническите науки и/или в професионални направления от приоритетните области на </a:t>
            </a:r>
            <a:r>
              <a:rPr lang="ru-RU" sz="1600" b="0" dirty="0" smtClean="0"/>
              <a:t>икономиката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/>
              <a:t>Подкрепа </a:t>
            </a:r>
            <a:r>
              <a:rPr lang="ru-RU" sz="1600" b="0" dirty="0"/>
              <a:t>за изграждане на партньорски мрежи между професионалните училища и работодатели или висши </a:t>
            </a:r>
            <a:r>
              <a:rPr lang="ru-RU" sz="1600" b="0" dirty="0" smtClean="0"/>
              <a:t>училища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/>
              <a:t>Практическо </a:t>
            </a:r>
            <a:r>
              <a:rPr lang="ru-RU" sz="1600" b="0" dirty="0"/>
              <a:t>обучение чрез стажове и практики в реална работна </a:t>
            </a:r>
            <a:r>
              <a:rPr lang="ru-RU" sz="1600" b="0" dirty="0" smtClean="0"/>
              <a:t>среда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/>
              <a:t>Кариерно </a:t>
            </a:r>
            <a:r>
              <a:rPr lang="ru-RU" sz="1600" b="0" dirty="0"/>
              <a:t>ориентиране и </a:t>
            </a:r>
            <a:r>
              <a:rPr lang="ru-RU" sz="1600" b="0" dirty="0" smtClean="0"/>
              <a:t>консултиране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/>
              <a:t>Подобряване </a:t>
            </a:r>
            <a:r>
              <a:rPr lang="ru-RU" sz="1600" b="0" dirty="0"/>
              <a:t>на системата за трансфер на кредити в професионалното </a:t>
            </a:r>
            <a:r>
              <a:rPr lang="ru-RU" sz="1600" b="0" dirty="0" smtClean="0"/>
              <a:t>образование</a:t>
            </a:r>
          </a:p>
          <a:p>
            <a:pPr>
              <a:buFont typeface="Wingdings" pitchFamily="2" charset="2"/>
              <a:buChar char="Ø"/>
            </a:pPr>
            <a:r>
              <a:rPr lang="ru-RU" sz="1600" b="0" dirty="0" smtClean="0"/>
              <a:t>Валидиране </a:t>
            </a:r>
            <a:r>
              <a:rPr lang="ru-RU" sz="1600" b="0" dirty="0"/>
              <a:t>на неформалното образование и самостоятелното учене.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</p:spTree>
    <p:extLst>
      <p:ext uri="{BB962C8B-B14F-4D97-AF65-F5344CB8AC3E}">
        <p14:creationId xmlns:p14="http://schemas.microsoft.com/office/powerpoint/2010/main" val="13421914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246" y="500042"/>
            <a:ext cx="8057554" cy="52864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29246" y="861146"/>
            <a:ext cx="8057554" cy="492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ru-RU" sz="2000" kern="0" dirty="0" smtClean="0"/>
              <a:t>Приоритетните мерки, които ще се финансират от оперативната програма са разделени в няколко насоки:</a:t>
            </a:r>
          </a:p>
          <a:p>
            <a:pPr marL="0" indent="0">
              <a:buNone/>
            </a:pPr>
            <a:endParaRPr lang="ru-RU" sz="2100" kern="0" dirty="0" smtClean="0"/>
          </a:p>
          <a:p>
            <a:pPr marL="0" indent="0">
              <a:buNone/>
            </a:pPr>
            <a:r>
              <a:rPr lang="ru-RU" sz="2100" kern="0" dirty="0" smtClean="0"/>
              <a:t>В </a:t>
            </a:r>
            <a:r>
              <a:rPr lang="ru-RU" sz="2100" kern="0" dirty="0"/>
              <a:t>областта на общото образование:</a:t>
            </a:r>
            <a:br>
              <a:rPr lang="ru-RU" sz="2100" kern="0" dirty="0"/>
            </a:br>
            <a:endParaRPr lang="ru-RU" sz="2100" kern="0" dirty="0" smtClean="0"/>
          </a:p>
          <a:p>
            <a:pPr>
              <a:buFont typeface="Wingdings" pitchFamily="2" charset="2"/>
              <a:buChar char="Ø"/>
            </a:pPr>
            <a:r>
              <a:rPr lang="ru-RU" sz="1700" b="0" dirty="0" smtClean="0"/>
              <a:t>Мерки </a:t>
            </a:r>
            <a:r>
              <a:rPr lang="ru-RU" sz="1700" b="0" dirty="0"/>
              <a:t>за </a:t>
            </a:r>
            <a:r>
              <a:rPr lang="ru-RU" sz="1700" dirty="0"/>
              <a:t>подобряване на достъпа до образование </a:t>
            </a:r>
            <a:r>
              <a:rPr lang="ru-RU" sz="1700" b="0" dirty="0"/>
              <a:t>– осигуряване на ученически стипендии, допълнително обучение по български език, целодневна организация на учебния ден, подкрепа за училищни и общински програми за задържане на учениците, подкрепа за мерките в Националната стратегия за преждевременното отпадане от училищното образование (в проект), подкрепа за деца и ученици с изявени дарби, подкрепа за деца и ученици със специални образователни потребност, подкрепа за образователната интеграция на маргинализираните общности, подкрепа за реинтеграция в образователната система на отпаднали </a:t>
            </a:r>
            <a:r>
              <a:rPr lang="ru-RU" sz="1700" b="0" dirty="0" smtClean="0"/>
              <a:t>ученици</a:t>
            </a:r>
          </a:p>
          <a:p>
            <a:pPr marL="0" indent="0">
              <a:buNone/>
            </a:pPr>
            <a:endParaRPr lang="ru-RU" sz="1700" b="0" dirty="0" smtClean="0"/>
          </a:p>
          <a:p>
            <a:pPr>
              <a:buFont typeface="Wingdings" pitchFamily="2" charset="2"/>
              <a:buChar char="Ø"/>
            </a:pPr>
            <a:r>
              <a:rPr lang="ru-RU" sz="1700" b="0" dirty="0" smtClean="0"/>
              <a:t>Мерки </a:t>
            </a:r>
            <a:r>
              <a:rPr lang="ru-RU" sz="1700" b="0" dirty="0"/>
              <a:t>за </a:t>
            </a:r>
            <a:r>
              <a:rPr lang="ru-RU" sz="1700" dirty="0"/>
              <a:t>повишаване на качеството на образованието </a:t>
            </a:r>
            <a:r>
              <a:rPr lang="ru-RU" sz="1700" b="0" dirty="0"/>
              <a:t>– подобряване на системата за външно и вътрешно оценяване в общото образование, мерки за подобряване постиженията на учениците, подкрепа за извънкласни и извънучилищни форми, подкрепа за повишаване квалификацията на педагогическите специалисти и др.</a:t>
            </a:r>
            <a:r>
              <a:rPr lang="ru-RU" sz="1700" dirty="0"/>
              <a:t/>
            </a:r>
            <a:br>
              <a:rPr lang="ru-RU" sz="1700" dirty="0"/>
            </a:br>
            <a:endParaRPr lang="ru-RU" sz="1700" dirty="0" smtClean="0"/>
          </a:p>
        </p:txBody>
      </p:sp>
    </p:spTree>
    <p:extLst>
      <p:ext uri="{BB962C8B-B14F-4D97-AF65-F5344CB8AC3E}">
        <p14:creationId xmlns:p14="http://schemas.microsoft.com/office/powerpoint/2010/main" val="24752976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246" y="861146"/>
            <a:ext cx="8057554" cy="49253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29246" y="861146"/>
            <a:ext cx="8209954" cy="507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ru-RU" sz="2000" kern="0" dirty="0" smtClean="0"/>
          </a:p>
          <a:p>
            <a:pPr marL="0" indent="0">
              <a:buFont typeface="Wingdings" pitchFamily="2" charset="2"/>
              <a:buNone/>
            </a:pPr>
            <a:r>
              <a:rPr lang="ru-RU" sz="2000" kern="0" dirty="0" smtClean="0"/>
              <a:t>Приоритетните мерки, които ще се финансират от оперативната програма са разделени в няколко насоки: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В </a:t>
            </a:r>
            <a:r>
              <a:rPr lang="ru-RU" sz="2000" dirty="0"/>
              <a:t>областта на образователната и ИКТ инфраструктура:</a:t>
            </a:r>
            <a:br>
              <a:rPr lang="ru-RU" sz="2000" dirty="0"/>
            </a:br>
            <a:endParaRPr lang="ru-RU" sz="2000" kern="0" dirty="0" smtClean="0"/>
          </a:p>
          <a:p>
            <a:pPr>
              <a:buFont typeface="Wingdings" pitchFamily="2" charset="2"/>
              <a:buChar char="Ø"/>
            </a:pPr>
            <a:r>
              <a:rPr lang="ru-RU" sz="1700" b="0" dirty="0" smtClean="0"/>
              <a:t>Мерки </a:t>
            </a:r>
            <a:r>
              <a:rPr lang="ru-RU" sz="1700" b="0" dirty="0"/>
              <a:t>за </a:t>
            </a:r>
            <a:r>
              <a:rPr lang="ru-RU" sz="1700" dirty="0"/>
              <a:t>подобряване на образователната инфраструктура </a:t>
            </a:r>
            <a:r>
              <a:rPr lang="ru-RU" sz="1700" b="0" dirty="0"/>
              <a:t>– ремонт и достъпна среда в училищата извън обхвата на оперативна програма "Региони в растеж", оборудване и обзавеждане за училища и висши училища, спортни салони, столови, общежития, библиотеки, научни кабинети и кабинети по предмети и </a:t>
            </a:r>
            <a:r>
              <a:rPr lang="ru-RU" sz="1700" b="0" dirty="0" smtClean="0"/>
              <a:t>др.</a:t>
            </a:r>
          </a:p>
          <a:p>
            <a:pPr marL="0" indent="0">
              <a:buNone/>
            </a:pPr>
            <a:endParaRPr lang="ru-RU" sz="1700" b="0" dirty="0" smtClean="0"/>
          </a:p>
          <a:p>
            <a:pPr>
              <a:buFont typeface="Wingdings" pitchFamily="2" charset="2"/>
              <a:buChar char="Ø"/>
            </a:pPr>
            <a:r>
              <a:rPr lang="ru-RU" sz="1700" b="0" dirty="0" smtClean="0"/>
              <a:t>Мерки </a:t>
            </a:r>
            <a:r>
              <a:rPr lang="ru-RU" sz="1700" b="0" dirty="0"/>
              <a:t>за </a:t>
            </a:r>
            <a:r>
              <a:rPr lang="ru-RU" sz="1700" dirty="0"/>
              <a:t>подобряване на ИКТ инфраструктурата </a:t>
            </a:r>
            <a:r>
              <a:rPr lang="ru-RU" sz="1700" b="0" dirty="0"/>
              <a:t>– модерно комуникационно оборудване за високоскоростен интернет в училища, висши училища и научни институти, средства за онагледяване на учебния процес, внедряване на интелигентни интерактивни системи, компютри, специализирано оборудване за онлайн сътрудничество между институти/висши училища/училища и др.</a:t>
            </a:r>
            <a:r>
              <a:rPr lang="ru-RU" sz="1700" dirty="0"/>
              <a:t/>
            </a:r>
            <a:br>
              <a:rPr lang="ru-RU" sz="1700" dirty="0"/>
            </a:br>
            <a:endParaRPr lang="ru-RU" sz="1700" kern="0" dirty="0" smtClean="0"/>
          </a:p>
          <a:p>
            <a:pPr marL="0" indent="0">
              <a:buFont typeface="Wingdings" pitchFamily="2" charset="2"/>
              <a:buNone/>
            </a:pPr>
            <a:endParaRPr lang="ru-RU" sz="1800" kern="0" dirty="0"/>
          </a:p>
        </p:txBody>
      </p:sp>
    </p:spTree>
    <p:extLst>
      <p:ext uri="{BB962C8B-B14F-4D97-AF65-F5344CB8AC3E}">
        <p14:creationId xmlns:p14="http://schemas.microsoft.com/office/powerpoint/2010/main" val="235628594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42067"/>
            <a:ext cx="8424936" cy="5449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2400" b="1" dirty="0" smtClean="0"/>
              <a:t>Примерни дейности с допустими кандидати висши училища и/или техни основни звена:</a:t>
            </a:r>
          </a:p>
          <a:p>
            <a:pPr marL="0" indent="0">
              <a:buNone/>
            </a:pPr>
            <a:endParaRPr lang="bg-BG" sz="1800" b="1" dirty="0" smtClean="0"/>
          </a:p>
          <a:p>
            <a:pPr lvl="0"/>
            <a:r>
              <a:rPr lang="bg-BG" sz="1600" b="0" dirty="0"/>
              <a:t>Подкрепа за модернизирането на научната </a:t>
            </a:r>
            <a:r>
              <a:rPr lang="bg-BG" sz="1600" b="0" dirty="0" smtClean="0"/>
              <a:t>инфраструктура и </a:t>
            </a:r>
            <a:r>
              <a:rPr lang="bg-BG" sz="1600" b="0" dirty="0"/>
              <a:t>на съществуващите  учебно-изследователски лаборатории на научни институции и висши училища, </a:t>
            </a:r>
            <a:r>
              <a:rPr lang="bg-BG" sz="1600" dirty="0"/>
              <a:t>които провеждат изследвания в области, съответстващи на националните приоритети </a:t>
            </a:r>
            <a:r>
              <a:rPr lang="bg-BG" sz="1600" b="0" dirty="0"/>
              <a:t>за наука и иновации и на структури, подпомагащи научно-изследователска и иновационна дейност</a:t>
            </a:r>
            <a:r>
              <a:rPr lang="bg-BG" sz="1600" b="0" dirty="0" smtClean="0"/>
              <a:t>;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bg-BG" sz="1600" b="0" dirty="0" smtClean="0"/>
          </a:p>
          <a:p>
            <a:pPr lvl="0"/>
            <a:r>
              <a:rPr lang="bg-BG" sz="1600" b="0" dirty="0" smtClean="0"/>
              <a:t>Подкрепа </a:t>
            </a:r>
            <a:r>
              <a:rPr lang="bg-BG" sz="1600" b="0" dirty="0"/>
              <a:t>за </a:t>
            </a:r>
            <a:r>
              <a:rPr lang="bg-BG" sz="1600" dirty="0"/>
              <a:t>провеждане на приложни научни изследвания</a:t>
            </a:r>
            <a:r>
              <a:rPr lang="bg-BG" sz="1600" b="0" dirty="0"/>
              <a:t>. Финансиране на самите изследвания и дейности, свързани със закупуване на нова или модернизиране на съществуваща апаратура, оборудване, материали, консумативи и др., необходими за провеждане на  приложното научно изследване, включително и разходите по възнаграждения на участниците;</a:t>
            </a:r>
            <a:endParaRPr lang="en-GB" sz="1600" b="0" dirty="0"/>
          </a:p>
          <a:p>
            <a:pPr marL="0" lvl="0" indent="0">
              <a:buNone/>
            </a:pPr>
            <a:endParaRPr lang="en-GB" sz="1600" b="0" dirty="0"/>
          </a:p>
          <a:p>
            <a:pPr marL="0" indent="0">
              <a:buNone/>
            </a:pPr>
            <a:endParaRPr lang="bg-BG" sz="18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white">
          <a:xfrm>
            <a:off x="989528" y="26248"/>
            <a:ext cx="7239748" cy="74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17300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00042"/>
            <a:ext cx="8183880" cy="54492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2400" b="1" dirty="0" smtClean="0"/>
          </a:p>
          <a:p>
            <a:pPr marL="0" indent="0">
              <a:buNone/>
            </a:pPr>
            <a:endParaRPr lang="bg-BG" sz="24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white">
          <a:xfrm>
            <a:off x="989528" y="26248"/>
            <a:ext cx="7239748" cy="74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805264"/>
            <a:ext cx="1619672" cy="608112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11560" y="1042067"/>
            <a:ext cx="8424936" cy="54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bg-BG" sz="2400" kern="0" dirty="0" smtClean="0"/>
              <a:t>Примерни дейности с допустими кандидати висши училища и/или техни основни звена:</a:t>
            </a:r>
          </a:p>
          <a:p>
            <a:pPr marL="0" indent="0">
              <a:buFont typeface="Wingdings" pitchFamily="2" charset="2"/>
              <a:buNone/>
            </a:pPr>
            <a:endParaRPr lang="bg-BG" sz="1800" kern="0" dirty="0" smtClean="0"/>
          </a:p>
          <a:p>
            <a:pPr lvl="0"/>
            <a:r>
              <a:rPr lang="bg-BG" sz="1600" b="0" dirty="0"/>
              <a:t>Осигуряване на подкрепа за достъп и участие на български научни организации и висши училища до различни европейски техологични платформи съвместни технологични инициативи и в Европейския институт за технологии и иновации;</a:t>
            </a:r>
            <a:endParaRPr lang="en-GB" sz="1600" b="0" dirty="0"/>
          </a:p>
          <a:p>
            <a:pPr lvl="0"/>
            <a:r>
              <a:rPr lang="bg-BG" sz="1600" b="0" dirty="0"/>
              <a:t>Обучение на кадри по заявка и с финансовото участие на бизнеса чрез ваучерни схеми;</a:t>
            </a:r>
            <a:endParaRPr lang="en-GB" sz="1600" b="0" dirty="0"/>
          </a:p>
          <a:p>
            <a:pPr lvl="0"/>
            <a:r>
              <a:rPr lang="bg-BG" sz="1600" b="0" dirty="0"/>
              <a:t>Поддържане и развитие на национална интерактивна платформа за връзка образование-наука-бизнес;</a:t>
            </a:r>
            <a:endParaRPr lang="en-GB" sz="1600" b="0" dirty="0"/>
          </a:p>
          <a:p>
            <a:pPr lvl="0"/>
            <a:r>
              <a:rPr lang="bg-BG" sz="1600" b="0" dirty="0"/>
              <a:t>Предоставяне на подкрепа за изграждане, развитие и използване на пилотни производствени центрове във висшите училища и научните институти за провеждане на научно обучение, изследователска работа, експериментално развитие и </a:t>
            </a:r>
            <a:r>
              <a:rPr lang="bg-BG" sz="1600" b="0" dirty="0" smtClean="0"/>
              <a:t>прототипиране; </a:t>
            </a:r>
            <a:endParaRPr lang="en-GB" sz="1600" b="0" dirty="0"/>
          </a:p>
          <a:p>
            <a:pPr marL="0" indent="0">
              <a:buFont typeface="Wingdings" pitchFamily="2" charset="2"/>
              <a:buNone/>
            </a:pPr>
            <a:endParaRPr lang="en-GB" sz="1600" b="0" kern="0" dirty="0" smtClean="0"/>
          </a:p>
          <a:p>
            <a:pPr marL="0" indent="0">
              <a:buFont typeface="Wingdings" pitchFamily="2" charset="2"/>
              <a:buNone/>
            </a:pPr>
            <a:endParaRPr lang="bg-BG" sz="1800" kern="0" dirty="0"/>
          </a:p>
        </p:txBody>
      </p:sp>
    </p:spTree>
    <p:extLst>
      <p:ext uri="{BB962C8B-B14F-4D97-AF65-F5344CB8AC3E}">
        <p14:creationId xmlns:p14="http://schemas.microsoft.com/office/powerpoint/2010/main" val="34689248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white">
          <a:xfrm>
            <a:off x="899592" y="-10733"/>
            <a:ext cx="7239748" cy="74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kern="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906338"/>
            <a:ext cx="1350466" cy="507038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628650" y="908050"/>
            <a:ext cx="8058150" cy="477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bg-BG" sz="2400" kern="0" dirty="0" smtClean="0"/>
              <a:t>Примерни дейности с допустими кандидати висши училища и/или техни основни звена:</a:t>
            </a:r>
          </a:p>
          <a:p>
            <a:pPr marL="0" indent="0">
              <a:buFont typeface="Wingdings" pitchFamily="2" charset="2"/>
              <a:buNone/>
            </a:pPr>
            <a:endParaRPr lang="bg-BG" sz="1800" kern="0" dirty="0" smtClean="0"/>
          </a:p>
          <a:p>
            <a:pPr algn="just"/>
            <a:r>
              <a:rPr lang="bg-BG" sz="1600" b="0" dirty="0"/>
              <a:t>Подкрепа за квалификация и кариерното развитие на човешките ресурси във висшето образование</a:t>
            </a:r>
            <a:r>
              <a:rPr lang="bg-BG" sz="1600" b="0" dirty="0" smtClean="0"/>
              <a:t>;</a:t>
            </a:r>
            <a:endParaRPr lang="en-GB" sz="1600" b="0" dirty="0"/>
          </a:p>
          <a:p>
            <a:pPr lvl="0" algn="just"/>
            <a:r>
              <a:rPr lang="bg-BG" sz="1600" b="0" dirty="0"/>
              <a:t>Изграждане на модерна сигурна, гъвкава и скалируема облачна среда за общи и специфични ИКТ образователни услуги и съдържание и осигуряване на надежден комуникационен достъп до нея на потребителите от сферата на образованието и науката;</a:t>
            </a:r>
            <a:endParaRPr lang="en-GB" sz="1600" b="0" dirty="0"/>
          </a:p>
          <a:p>
            <a:pPr algn="just"/>
            <a:r>
              <a:rPr lang="bg-BG" sz="1600" b="0" dirty="0"/>
              <a:t>Модернизиране на учебния процес чрез внедряване на ИКТ решения за преподаване и учене от разстояние, осигуряване на специализирано оборудване за онлайн сътрудничество и съвместни проекти между институти/висши училища/училища и др</a:t>
            </a:r>
            <a:r>
              <a:rPr lang="bg-BG" sz="1600" b="0" dirty="0" smtClean="0"/>
              <a:t>.;</a:t>
            </a:r>
            <a:endParaRPr lang="en-GB" sz="1600" b="0" dirty="0"/>
          </a:p>
          <a:p>
            <a:pPr marL="0" indent="0">
              <a:buFont typeface="Wingdings" pitchFamily="2" charset="2"/>
              <a:buNone/>
            </a:pPr>
            <a:endParaRPr lang="en-GB" sz="1600" b="0" kern="0" dirty="0" smtClean="0"/>
          </a:p>
          <a:p>
            <a:pPr marL="0" indent="0">
              <a:buFont typeface="Wingdings" pitchFamily="2" charset="2"/>
              <a:buNone/>
            </a:pPr>
            <a:endParaRPr lang="bg-BG" sz="1800" kern="0" dirty="0"/>
          </a:p>
        </p:txBody>
      </p:sp>
    </p:spTree>
    <p:extLst>
      <p:ext uri="{BB962C8B-B14F-4D97-AF65-F5344CB8AC3E}">
        <p14:creationId xmlns:p14="http://schemas.microsoft.com/office/powerpoint/2010/main" val="6108983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 bwMode="white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628650" y="908050"/>
            <a:ext cx="8058150" cy="482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bg-BG" sz="2400" kern="0" dirty="0" smtClean="0"/>
              <a:t>Примерни дейности с допустими кандидати висши училища и/или техни основни звена:</a:t>
            </a:r>
          </a:p>
          <a:p>
            <a:pPr marL="0" indent="0">
              <a:buFont typeface="Wingdings" pitchFamily="2" charset="2"/>
              <a:buNone/>
            </a:pPr>
            <a:endParaRPr lang="bg-BG" sz="1800" kern="0" dirty="0" smtClean="0"/>
          </a:p>
          <a:p>
            <a:pPr lvl="0" algn="just"/>
            <a:r>
              <a:rPr lang="bg-BG" sz="1800" b="0" dirty="0"/>
              <a:t>Усъвършенстване на системите за управление на висшите училища и въвеждане на системи за наблюдение и контрол;</a:t>
            </a:r>
            <a:endParaRPr lang="en-GB" sz="1800" b="0" dirty="0"/>
          </a:p>
          <a:p>
            <a:pPr lvl="0" algn="just"/>
            <a:r>
              <a:rPr lang="bg-BG" sz="1800" b="0" dirty="0"/>
              <a:t>Усъвършенстване на системата за акредитация, чрез стимулиране гъвкавостта и прозрачността на външното и вътрешно оценяване на качеството във висшите училища и научните организации; </a:t>
            </a:r>
            <a:endParaRPr lang="en-GB" sz="1800" b="0" dirty="0"/>
          </a:p>
          <a:p>
            <a:pPr lvl="0" algn="just"/>
            <a:r>
              <a:rPr lang="bg-BG" sz="1800" b="0" dirty="0"/>
              <a:t>Поддържане и усъвършенстване на разработената рейтингова система на ВУ;</a:t>
            </a:r>
            <a:endParaRPr lang="en-GB" sz="1800" b="0" dirty="0"/>
          </a:p>
          <a:p>
            <a:pPr marL="0" indent="0">
              <a:buFont typeface="Wingdings" pitchFamily="2" charset="2"/>
              <a:buNone/>
            </a:pPr>
            <a:endParaRPr lang="en-GB" sz="2100" b="0" kern="0" dirty="0" smtClean="0"/>
          </a:p>
          <a:p>
            <a:pPr marL="0" indent="0">
              <a:buFont typeface="Wingdings" pitchFamily="2" charset="2"/>
              <a:buNone/>
            </a:pPr>
            <a:endParaRPr lang="bg-BG" sz="1800" kern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906338"/>
            <a:ext cx="1350466" cy="507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42289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 bwMode="white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0" hangingPunct="0"/>
            <a:r>
              <a:rPr lang="bg-BG" sz="2800" dirty="0">
                <a:solidFill>
                  <a:srgbClr val="DDC981"/>
                </a:solidFill>
              </a:rPr>
              <a:t>Възможности и перспективи   за европейско финансиране</a:t>
            </a:r>
          </a:p>
        </p:txBody>
      </p:sp>
      <p:sp>
        <p:nvSpPr>
          <p:cNvPr id="6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628650" y="908050"/>
            <a:ext cx="8058150" cy="482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bg-BG" sz="2400" kern="0" dirty="0" smtClean="0"/>
              <a:t>Примерни дейности с допустими кандидати висши училища и/или техни основни звена:</a:t>
            </a:r>
          </a:p>
          <a:p>
            <a:pPr marL="0" indent="0">
              <a:buFont typeface="Wingdings" pitchFamily="2" charset="2"/>
              <a:buNone/>
            </a:pPr>
            <a:endParaRPr lang="bg-BG" sz="1800" kern="0" dirty="0" smtClean="0"/>
          </a:p>
          <a:p>
            <a:pPr lvl="0" algn="just"/>
            <a:r>
              <a:rPr lang="bg-BG" sz="2100" b="0" dirty="0" smtClean="0"/>
              <a:t>Разработване </a:t>
            </a:r>
            <a:r>
              <a:rPr lang="bg-BG" sz="2100" b="0" dirty="0"/>
              <a:t>и внедряване на </a:t>
            </a:r>
            <a:r>
              <a:rPr lang="bg-BG" sz="2100" dirty="0"/>
              <a:t>модели за обвързване на финансирането на висшите училища с резултатите от обучението и реализацията на студентите</a:t>
            </a:r>
            <a:r>
              <a:rPr lang="bg-BG" sz="2100" b="0" dirty="0" smtClean="0"/>
              <a:t>;</a:t>
            </a:r>
          </a:p>
          <a:p>
            <a:pPr marL="0" lvl="0" indent="0" algn="just">
              <a:buNone/>
            </a:pPr>
            <a:endParaRPr lang="en-GB" sz="2100" b="0" dirty="0"/>
          </a:p>
          <a:p>
            <a:pPr lvl="0" algn="just"/>
            <a:r>
              <a:rPr lang="bg-BG" sz="2100" b="0" dirty="0"/>
              <a:t>Усъвършенстване на </a:t>
            </a:r>
            <a:r>
              <a:rPr lang="bg-BG" sz="2100" dirty="0"/>
              <a:t>формите за преподаване и на методите за оценяване на студентите и докторантите, модернизиране на учебните планове и програми във висшите училища </a:t>
            </a:r>
            <a:r>
              <a:rPr lang="bg-BG" sz="2100" b="0" dirty="0"/>
              <a:t>(в т.ч. чуждоезикови), подкрепа за учебни програми с интегрирано съдържание и актуална пазарна ориентираност; интегриране на въпросите за устойчивото развитие в учебното съдържание и реализация на интердисциплинарни програми за повишаване знанията и уменията на студентите по въпросите на устойчивото развитие и климатичните промени. Създаване на национална система за оценяването на придобитите знания, умения и компетентности на завършващите по всяко професионално направление в системата на висшето образование, с участието на работодателите;</a:t>
            </a:r>
            <a:endParaRPr lang="en-GB" sz="2100" b="0" dirty="0"/>
          </a:p>
          <a:p>
            <a:pPr marL="0" indent="0">
              <a:buFont typeface="Wingdings" pitchFamily="2" charset="2"/>
              <a:buNone/>
            </a:pPr>
            <a:endParaRPr lang="en-GB" sz="2100" b="0" kern="0" dirty="0" smtClean="0"/>
          </a:p>
          <a:p>
            <a:pPr marL="0" indent="0">
              <a:buFont typeface="Wingdings" pitchFamily="2" charset="2"/>
              <a:buNone/>
            </a:pPr>
            <a:endParaRPr lang="bg-BG" sz="1800" kern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29246" y="5906338"/>
            <a:ext cx="1350466" cy="507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94021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New Picture (1).pn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 bwMode="auto">
          <a:xfrm>
            <a:off x="5796136" y="868400"/>
            <a:ext cx="3213024" cy="22029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586" y="-26641"/>
            <a:ext cx="6929486" cy="1051560"/>
          </a:xfrm>
        </p:spPr>
        <p:txBody>
          <a:bodyPr>
            <a:normAutofit/>
          </a:bodyPr>
          <a:lstStyle/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КЪДЕ ЩЕ НИ НАМЕРИТЕ?</a:t>
            </a:r>
            <a:endParaRPr lang="bg-BG" dirty="0"/>
          </a:p>
        </p:txBody>
      </p:sp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571472" y="1714488"/>
            <a:ext cx="5000660" cy="1071570"/>
            <a:chOff x="912" y="1008"/>
            <a:chExt cx="3984" cy="912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solidFill>
                  <a:prstClr val="black"/>
                </a:solidFill>
              </a:endParaRPr>
            </a:p>
          </p:txBody>
        </p:sp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956" y="1093"/>
              <a:ext cx="839" cy="745"/>
              <a:chOff x="956" y="1093"/>
              <a:chExt cx="839" cy="745"/>
            </a:xfrm>
          </p:grpSpPr>
          <p:sp>
            <p:nvSpPr>
              <p:cNvPr id="11" name="AutoShape 6"/>
              <p:cNvSpPr>
                <a:spLocks noChangeArrowheads="1"/>
              </p:cNvSpPr>
              <p:nvPr/>
            </p:nvSpPr>
            <p:spPr bwMode="gray">
              <a:xfrm>
                <a:off x="999" y="1093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bg-BG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gray">
              <a:xfrm>
                <a:off x="1048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bg-BG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gray">
              <a:xfrm>
                <a:off x="956" y="1284"/>
                <a:ext cx="839" cy="34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bg-BG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София</a:t>
                </a:r>
                <a:endParaRPr 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10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6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 2" pitchFamily="18" charset="2"/>
                <a:buNone/>
              </a:pPr>
              <a:r>
                <a:rPr lang="en-US" sz="1600" dirty="0">
                  <a:solidFill>
                    <a:schemeClr val="accent1">
                      <a:lumMod val="50000"/>
                    </a:schemeClr>
                  </a:solidFill>
                </a:rPr>
                <a:t>1606 </a:t>
              </a:r>
              <a:r>
                <a:rPr lang="bg-BG" sz="1600" dirty="0" smtClean="0">
                  <a:solidFill>
                    <a:schemeClr val="accent1">
                      <a:lumMod val="50000"/>
                    </a:schemeClr>
                  </a:solidFill>
                </a:rPr>
                <a:t>София</a:t>
              </a:r>
              <a:endParaRPr lang="en-US" sz="16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>
                <a:buFont typeface="Wingdings 2" pitchFamily="18" charset="2"/>
                <a:buNone/>
              </a:pPr>
              <a:r>
                <a:rPr lang="bg-BG" sz="1600" dirty="0" smtClean="0">
                  <a:solidFill>
                    <a:schemeClr val="accent1">
                      <a:lumMod val="50000"/>
                    </a:schemeClr>
                  </a:solidFill>
                </a:rPr>
                <a:t>ул. Бузлуджа 29, офис 2</a:t>
              </a:r>
              <a:endParaRPr lang="en-US" sz="16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>
                <a:buFont typeface="Wingdings 2" pitchFamily="18" charset="2"/>
                <a:buNone/>
              </a:pPr>
              <a:r>
                <a:rPr lang="bg-BG" sz="1200" dirty="0" smtClean="0">
                  <a:solidFill>
                    <a:schemeClr val="accent1">
                      <a:lumMod val="50000"/>
                    </a:schemeClr>
                  </a:solidFill>
                </a:rPr>
                <a:t>т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. </a:t>
              </a: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+359 2 954 11 40, </a:t>
              </a:r>
              <a:r>
                <a:rPr lang="bg-BG" sz="1200" dirty="0" smtClean="0">
                  <a:solidFill>
                    <a:schemeClr val="accent1">
                      <a:lumMod val="50000"/>
                    </a:schemeClr>
                  </a:solidFill>
                </a:rPr>
                <a:t>ф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. </a:t>
              </a: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+359 2 954 11 20</a:t>
              </a:r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642910" y="3000371"/>
            <a:ext cx="5000660" cy="1047041"/>
            <a:chOff x="912" y="2016"/>
            <a:chExt cx="3926" cy="811"/>
          </a:xfrm>
        </p:grpSpPr>
        <p:sp>
          <p:nvSpPr>
            <p:cNvPr id="15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26" cy="811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solidFill>
                  <a:prstClr val="black"/>
                </a:solidFill>
              </a:endParaRPr>
            </a:p>
          </p:txBody>
        </p:sp>
        <p:grpSp>
          <p:nvGrpSpPr>
            <p:cNvPr id="16" name="Group 12"/>
            <p:cNvGrpSpPr>
              <a:grpSpLocks/>
            </p:cNvGrpSpPr>
            <p:nvPr/>
          </p:nvGrpSpPr>
          <p:grpSpPr bwMode="auto">
            <a:xfrm>
              <a:off x="968" y="2071"/>
              <a:ext cx="769" cy="745"/>
              <a:chOff x="968" y="2071"/>
              <a:chExt cx="769" cy="745"/>
            </a:xfrm>
          </p:grpSpPr>
          <p:sp>
            <p:nvSpPr>
              <p:cNvPr id="18" name="AutoShape 13"/>
              <p:cNvSpPr>
                <a:spLocks noChangeArrowheads="1"/>
              </p:cNvSpPr>
              <p:nvPr/>
            </p:nvSpPr>
            <p:spPr bwMode="gray">
              <a:xfrm>
                <a:off x="968" y="2071"/>
                <a:ext cx="769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bg-BG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gray">
              <a:xfrm>
                <a:off x="1048" y="214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bg-BG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Text Box 15"/>
              <p:cNvSpPr txBox="1">
                <a:spLocks noChangeArrowheads="1"/>
              </p:cNvSpPr>
              <p:nvPr/>
            </p:nvSpPr>
            <p:spPr bwMode="gray">
              <a:xfrm>
                <a:off x="1024" y="2293"/>
                <a:ext cx="630" cy="28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bg-BG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Русе</a:t>
                </a:r>
                <a:endParaRPr 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17" name="Text Box 16"/>
            <p:cNvSpPr txBox="1">
              <a:spLocks noChangeArrowheads="1"/>
            </p:cNvSpPr>
            <p:nvPr/>
          </p:nvSpPr>
          <p:spPr bwMode="gray">
            <a:xfrm>
              <a:off x="1872" y="2141"/>
              <a:ext cx="2928" cy="5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 2" pitchFamily="18" charset="2"/>
                <a:buNone/>
              </a:pPr>
              <a:r>
                <a:rPr lang="bg-BG" sz="1600" dirty="0">
                  <a:solidFill>
                    <a:schemeClr val="accent1">
                      <a:lumMod val="50000"/>
                    </a:schemeClr>
                  </a:solidFill>
                </a:rPr>
                <a:t>7000 </a:t>
              </a:r>
              <a:r>
                <a:rPr lang="bg-BG" sz="1600" dirty="0" smtClean="0">
                  <a:solidFill>
                    <a:schemeClr val="accent1">
                      <a:lumMod val="50000"/>
                    </a:schemeClr>
                  </a:solidFill>
                </a:rPr>
                <a:t>Русе</a:t>
              </a:r>
              <a:endParaRPr lang="bg-BG" sz="16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>
                <a:buFont typeface="Wingdings 2" pitchFamily="18" charset="2"/>
                <a:buNone/>
              </a:pPr>
              <a:r>
                <a:rPr lang="bg-BG" sz="1600" dirty="0" smtClean="0">
                  <a:solidFill>
                    <a:schemeClr val="accent1">
                      <a:lumMod val="50000"/>
                    </a:schemeClr>
                  </a:solidFill>
                </a:rPr>
                <a:t>ул. Атанас Буров 2, ет.3</a:t>
              </a:r>
              <a:endParaRPr lang="bg-BG" sz="16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>
                <a:buFont typeface="Wingdings 2" pitchFamily="18" charset="2"/>
                <a:buNone/>
              </a:pPr>
              <a:r>
                <a:rPr lang="bg-BG" sz="1200" dirty="0" smtClean="0">
                  <a:solidFill>
                    <a:schemeClr val="accent1">
                      <a:lumMod val="50000"/>
                    </a:schemeClr>
                  </a:solidFill>
                </a:rPr>
                <a:t>т. </a:t>
              </a:r>
              <a:r>
                <a:rPr lang="bg-BG" sz="1200" dirty="0">
                  <a:solidFill>
                    <a:schemeClr val="accent1">
                      <a:lumMod val="50000"/>
                    </a:schemeClr>
                  </a:solidFill>
                </a:rPr>
                <a:t>+359 82 870 </a:t>
              </a: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400, </a:t>
              </a:r>
              <a:r>
                <a:rPr lang="bg-BG" sz="1200" dirty="0" smtClean="0">
                  <a:solidFill>
                    <a:schemeClr val="accent1">
                      <a:lumMod val="50000"/>
                    </a:schemeClr>
                  </a:solidFill>
                </a:rPr>
                <a:t>ф</a:t>
              </a:r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. </a:t>
              </a:r>
              <a:r>
                <a:rPr lang="en-US" sz="1200" dirty="0">
                  <a:solidFill>
                    <a:schemeClr val="accent1">
                      <a:lumMod val="50000"/>
                    </a:schemeClr>
                  </a:solidFill>
                </a:rPr>
                <a:t>+359 82 870 399</a:t>
              </a:r>
            </a:p>
          </p:txBody>
        </p:sp>
      </p:grp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642910" y="4500573"/>
            <a:ext cx="5527197" cy="1000129"/>
            <a:chOff x="912" y="3036"/>
            <a:chExt cx="3753" cy="851"/>
          </a:xfrm>
        </p:grpSpPr>
        <p:sp>
          <p:nvSpPr>
            <p:cNvPr id="22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395" cy="851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bg-BG" dirty="0">
                <a:solidFill>
                  <a:prstClr val="black"/>
                </a:solidFill>
              </a:endParaRPr>
            </a:p>
          </p:txBody>
        </p:sp>
        <p:grpSp>
          <p:nvGrpSpPr>
            <p:cNvPr id="23" name="Group 19"/>
            <p:cNvGrpSpPr>
              <a:grpSpLocks/>
            </p:cNvGrpSpPr>
            <p:nvPr/>
          </p:nvGrpSpPr>
          <p:grpSpPr bwMode="auto">
            <a:xfrm>
              <a:off x="961" y="3121"/>
              <a:ext cx="679" cy="666"/>
              <a:chOff x="961" y="3121"/>
              <a:chExt cx="679" cy="666"/>
            </a:xfrm>
          </p:grpSpPr>
          <p:sp>
            <p:nvSpPr>
              <p:cNvPr id="25" name="AutoShape 20"/>
              <p:cNvSpPr>
                <a:spLocks noChangeArrowheads="1"/>
              </p:cNvSpPr>
              <p:nvPr/>
            </p:nvSpPr>
            <p:spPr bwMode="gray">
              <a:xfrm>
                <a:off x="999" y="3121"/>
                <a:ext cx="641" cy="66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bg-BG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gray">
              <a:xfrm>
                <a:off x="1048" y="316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bg-BG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Text Box 22"/>
              <p:cNvSpPr txBox="1">
                <a:spLocks noChangeArrowheads="1"/>
              </p:cNvSpPr>
              <p:nvPr/>
            </p:nvSpPr>
            <p:spPr bwMode="gray">
              <a:xfrm>
                <a:off x="961" y="3286"/>
                <a:ext cx="674" cy="28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bg-BG" sz="20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Варна</a:t>
                </a:r>
                <a:endParaRPr 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24" name="Text Box 23"/>
            <p:cNvSpPr txBox="1">
              <a:spLocks noChangeArrowheads="1"/>
            </p:cNvSpPr>
            <p:nvPr/>
          </p:nvSpPr>
          <p:spPr bwMode="gray">
            <a:xfrm>
              <a:off x="1737" y="3136"/>
              <a:ext cx="2928" cy="6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bg-BG" sz="1600" dirty="0" smtClean="0">
                  <a:solidFill>
                    <a:schemeClr val="accent1">
                      <a:lumMod val="50000"/>
                    </a:schemeClr>
                  </a:solidFill>
                </a:rPr>
                <a:t>9000 Варна</a:t>
              </a:r>
              <a:endParaRPr lang="sv-SE" sz="16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eaLnBrk="0" hangingPunct="0"/>
              <a:r>
                <a:rPr lang="bg-BG" sz="1600" dirty="0" smtClean="0">
                  <a:solidFill>
                    <a:schemeClr val="accent1">
                      <a:lumMod val="50000"/>
                    </a:schemeClr>
                  </a:solidFill>
                </a:rPr>
                <a:t>ул. Г. Бенковски 90, офис 2</a:t>
              </a:r>
              <a:endParaRPr lang="sv-SE" sz="16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eaLnBrk="0" hangingPunct="0"/>
              <a:r>
                <a:rPr lang="bg-BG" sz="1200" dirty="0" smtClean="0">
                  <a:solidFill>
                    <a:schemeClr val="accent1">
                      <a:lumMod val="50000"/>
                    </a:schemeClr>
                  </a:solidFill>
                </a:rPr>
                <a:t>т./ф.</a:t>
              </a:r>
              <a:r>
                <a:rPr lang="sv-SE" sz="1200" dirty="0" smtClean="0">
                  <a:solidFill>
                    <a:schemeClr val="accent1">
                      <a:lumMod val="50000"/>
                    </a:schemeClr>
                  </a:solidFill>
                </a:rPr>
                <a:t>+359 </a:t>
              </a:r>
              <a:r>
                <a:rPr lang="sv-SE" sz="1200" dirty="0">
                  <a:solidFill>
                    <a:schemeClr val="accent1">
                      <a:lumMod val="50000"/>
                    </a:schemeClr>
                  </a:solidFill>
                </a:rPr>
                <a:t>52 604 619</a:t>
              </a:r>
            </a:p>
          </p:txBody>
        </p:sp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34360" y="5858872"/>
            <a:ext cx="1619672" cy="6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47170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 dirty="0" smtClean="0"/>
          </a:p>
          <a:p>
            <a:endParaRPr lang="bg-BG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3717032"/>
            <a:ext cx="7772400" cy="1437880"/>
          </a:xfrm>
        </p:spPr>
        <p:txBody>
          <a:bodyPr>
            <a:normAutofit fontScale="90000"/>
          </a:bodyPr>
          <a:lstStyle/>
          <a:p>
            <a:pPr algn="ctr"/>
            <a:r>
              <a:rPr lang="bg-BG" dirty="0" smtClean="0"/>
              <a:t>Не се колебайте да се свържете с нас!</a:t>
            </a:r>
            <a:r>
              <a:rPr lang="en-US" dirty="0" smtClean="0"/>
              <a:t/>
            </a:r>
            <a:br>
              <a:rPr lang="en-US" dirty="0" smtClean="0"/>
            </a:br>
            <a:endParaRPr lang="bg-BG" sz="2000" dirty="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dirty="0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-10128" y="332656"/>
            <a:ext cx="1619672" cy="6081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764704"/>
            <a:ext cx="8183880" cy="502175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bg-BG" b="1" dirty="0" smtClean="0">
                <a:latin typeface="+mj-lt"/>
              </a:rPr>
              <a:t>	</a:t>
            </a:r>
            <a:endParaRPr lang="en-US" b="1" dirty="0" smtClean="0">
              <a:latin typeface="+mj-lt"/>
            </a:endParaRPr>
          </a:p>
          <a:p>
            <a:pPr>
              <a:buFontTx/>
              <a:buNone/>
            </a:pP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Интер Консулт Груп</a:t>
            </a:r>
            <a:r>
              <a:rPr lang="bg-BG" dirty="0" smtClean="0">
                <a:latin typeface="+mj-lt"/>
              </a:rPr>
              <a:t> </a:t>
            </a:r>
            <a:endParaRPr lang="en-US" dirty="0" smtClean="0">
              <a:latin typeface="+mj-lt"/>
            </a:endParaRPr>
          </a:p>
          <a:p>
            <a:pPr>
              <a:buFontTx/>
              <a:buNone/>
            </a:pPr>
            <a:r>
              <a:rPr lang="en-US" dirty="0" smtClean="0">
                <a:latin typeface="+mj-lt"/>
              </a:rPr>
              <a:t>	</a:t>
            </a:r>
            <a:r>
              <a:rPr lang="bg-BG" sz="2000" dirty="0" smtClean="0"/>
              <a:t>е представител за България на най-голямата европейска консултантска компания </a:t>
            </a:r>
          </a:p>
          <a:p>
            <a:pPr>
              <a:buFontTx/>
              <a:buNone/>
            </a:pPr>
            <a:r>
              <a:rPr lang="bg-BG" sz="2000" b="1" dirty="0"/>
              <a:t>	</a:t>
            </a:r>
            <a:r>
              <a:rPr lang="en-US" sz="2000" b="1" dirty="0" smtClean="0"/>
              <a:t>PNO consultants</a:t>
            </a:r>
            <a:endParaRPr lang="bg-BG" sz="2000" b="1" dirty="0" smtClean="0"/>
          </a:p>
          <a:p>
            <a:pPr>
              <a:buFontTx/>
              <a:buNone/>
            </a:pPr>
            <a:endParaRPr lang="ru-RU" b="1" dirty="0" smtClean="0"/>
          </a:p>
          <a:p>
            <a:pPr marL="457200" indent="-457200" algn="just">
              <a:buFont typeface="Wingdings" pitchFamily="2" charset="2"/>
              <a:buChar char="F"/>
            </a:pPr>
            <a:r>
              <a:rPr lang="bg-BG" sz="1600" dirty="0" smtClean="0"/>
              <a:t>350 служители в цяла Европа, 260 консултанти</a:t>
            </a:r>
          </a:p>
          <a:p>
            <a:pPr marL="457200" indent="-457200" algn="just">
              <a:buFont typeface="Wingdings" pitchFamily="2" charset="2"/>
              <a:buChar char="F"/>
            </a:pPr>
            <a:endParaRPr lang="bg-BG" sz="1600" dirty="0" smtClean="0"/>
          </a:p>
          <a:p>
            <a:pPr marL="457200" indent="-457200" algn="just">
              <a:buFont typeface="Wingdings" pitchFamily="2" charset="2"/>
              <a:buChar char="F"/>
            </a:pPr>
            <a:r>
              <a:rPr lang="bg-BG" sz="1600" dirty="0" smtClean="0"/>
              <a:t>Представена чрез собствени офиси или партньори в 34 европейски държави – близо до клиента</a:t>
            </a:r>
          </a:p>
          <a:p>
            <a:pPr marL="457200" indent="-457200" algn="just">
              <a:buFont typeface="Wingdings" pitchFamily="2" charset="2"/>
              <a:buChar char="F"/>
            </a:pPr>
            <a:endParaRPr lang="bg-BG" sz="1600" dirty="0" smtClean="0"/>
          </a:p>
          <a:p>
            <a:pPr marL="457200" indent="-457200" algn="just">
              <a:buFont typeface="Wingdings" pitchFamily="2" charset="2"/>
              <a:buChar char="F"/>
            </a:pPr>
            <a:r>
              <a:rPr lang="bg-BG" sz="1600" dirty="0" smtClean="0"/>
              <a:t>Експертиза - специализация във всички аспекти на консултирането за безвъзмездна помощ</a:t>
            </a:r>
            <a:endParaRPr lang="en-US" sz="1600" dirty="0" smtClean="0"/>
          </a:p>
          <a:p>
            <a:pPr>
              <a:buNone/>
            </a:pPr>
            <a:endParaRPr lang="bg-BG" sz="22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77272"/>
            <a:ext cx="16224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  <a:endParaRPr lang="bg-B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39"/>
          <p:cNvGrpSpPr>
            <a:grpSpLocks/>
          </p:cNvGrpSpPr>
          <p:nvPr/>
        </p:nvGrpSpPr>
        <p:grpSpPr bwMode="auto">
          <a:xfrm>
            <a:off x="857224" y="823207"/>
            <a:ext cx="7817983" cy="5285788"/>
            <a:chOff x="-1303342" y="-4510"/>
            <a:chExt cx="9095357" cy="6048229"/>
          </a:xfrm>
        </p:grpSpPr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3027707" y="-4510"/>
              <a:ext cx="4764308" cy="2338135"/>
              <a:chOff x="1688363" y="27098"/>
              <a:chExt cx="4592677" cy="2729202"/>
            </a:xfrm>
          </p:grpSpPr>
          <p:graphicFrame>
            <p:nvGraphicFramePr>
              <p:cNvPr id="38" name="Diagram 7"/>
              <p:cNvGraphicFramePr/>
              <p:nvPr/>
            </p:nvGraphicFramePr>
            <p:xfrm>
              <a:off x="2105444" y="516264"/>
              <a:ext cx="3238500" cy="224003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grpSp>
            <p:nvGrpSpPr>
              <p:cNvPr id="39" name="Group 34"/>
              <p:cNvGrpSpPr/>
              <p:nvPr/>
            </p:nvGrpSpPr>
            <p:grpSpPr>
              <a:xfrm>
                <a:off x="3178477" y="138880"/>
                <a:ext cx="630010" cy="630010"/>
                <a:chOff x="1563249" y="141682"/>
                <a:chExt cx="630010" cy="630010"/>
              </a:xfrm>
              <a:solidFill>
                <a:srgbClr val="B8E33D"/>
              </a:solidFill>
              <a:scene3d>
                <a:camera prst="orthographicFront"/>
                <a:lightRig rig="threePt" dir="t">
                  <a:rot lat="0" lon="0" rev="7500000"/>
                </a:lightRig>
              </a:scene3d>
            </p:grpSpPr>
            <p:sp>
              <p:nvSpPr>
                <p:cNvPr id="43" name="Oval 42"/>
                <p:cNvSpPr/>
                <p:nvPr/>
              </p:nvSpPr>
              <p:spPr>
                <a:xfrm>
                  <a:off x="1563249" y="141682"/>
                  <a:ext cx="630010" cy="630010"/>
                </a:xfrm>
                <a:prstGeom prst="ellipse">
                  <a:avLst/>
                </a:prstGeom>
                <a:solidFill>
                  <a:srgbClr val="FFF571"/>
                </a:solidFill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p3d prstMaterial="plastic"/>
              </p:spPr>
              <p:style>
                <a:lnRef idx="0">
                  <a:scrgbClr r="0" g="0" b="0"/>
                </a:lnRef>
                <a:fillRef idx="3">
                  <a:scrgbClr r="0" g="0" b="0"/>
                </a:fillRef>
                <a:effectRef idx="2">
                  <a:scrgbClr r="0" g="0" b="0"/>
                </a:effectRef>
                <a:fontRef idx="minor">
                  <a:schemeClr val="lt1"/>
                </a:fontRef>
              </p:style>
            </p:sp>
            <p:sp>
              <p:nvSpPr>
                <p:cNvPr id="44" name="Oval 4"/>
                <p:cNvSpPr/>
                <p:nvPr/>
              </p:nvSpPr>
              <p:spPr>
                <a:xfrm>
                  <a:off x="1655512" y="233945"/>
                  <a:ext cx="445484" cy="445484"/>
                </a:xfrm>
                <a:prstGeom prst="rect">
                  <a:avLst/>
                </a:prstGeom>
                <a:noFill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34290" tIns="34290" rIns="34290" bIns="34290" spcCol="1270" anchor="ctr"/>
                <a:lstStyle/>
                <a:p>
                  <a:pPr algn="ctr" defTabSz="12001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de-DE" sz="100" dirty="0">
                      <a:solidFill>
                        <a:srgbClr val="B8E33D"/>
                      </a:solidFill>
                    </a:rPr>
                    <a:t>.</a:t>
                  </a:r>
                  <a:endParaRPr lang="de-AT" sz="100" dirty="0">
                    <a:solidFill>
                      <a:srgbClr val="B8E33D"/>
                    </a:solidFill>
                  </a:endParaRPr>
                </a:p>
              </p:txBody>
            </p:sp>
          </p:grpSp>
          <p:sp>
            <p:nvSpPr>
              <p:cNvPr id="40" name="TextBox 85"/>
              <p:cNvSpPr txBox="1">
                <a:spLocks noChangeArrowheads="1"/>
              </p:cNvSpPr>
              <p:nvPr/>
            </p:nvSpPr>
            <p:spPr bwMode="auto">
              <a:xfrm>
                <a:off x="1688363" y="684326"/>
                <a:ext cx="1196040" cy="10482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bg-BG" sz="15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Селски райони</a:t>
                </a:r>
                <a:r>
                  <a:rPr lang="bg-BG" sz="1500" dirty="0" smtClean="0"/>
                  <a:t>	</a:t>
                </a:r>
                <a:endParaRPr lang="de-AT" sz="1500" dirty="0"/>
              </a:p>
            </p:txBody>
          </p:sp>
          <p:sp>
            <p:nvSpPr>
              <p:cNvPr id="41" name="TextBox 86"/>
              <p:cNvSpPr txBox="1">
                <a:spLocks noChangeArrowheads="1"/>
              </p:cNvSpPr>
              <p:nvPr/>
            </p:nvSpPr>
            <p:spPr bwMode="auto">
              <a:xfrm>
                <a:off x="4300024" y="341128"/>
                <a:ext cx="1981016" cy="7399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bg-BG" sz="15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Регионално развитие</a:t>
                </a:r>
                <a:endParaRPr lang="de-AT" sz="15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32"/>
              <p:cNvSpPr txBox="1">
                <a:spLocks noChangeArrowheads="1"/>
              </p:cNvSpPr>
              <p:nvPr/>
            </p:nvSpPr>
            <p:spPr bwMode="auto">
              <a:xfrm>
                <a:off x="2498725" y="27098"/>
                <a:ext cx="1801299" cy="7399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bg-BG" sz="15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Икономическо развитие</a:t>
                </a:r>
              </a:p>
            </p:txBody>
          </p:sp>
        </p:grpSp>
        <p:sp>
          <p:nvSpPr>
            <p:cNvPr id="12" name="TextBox 41"/>
            <p:cNvSpPr txBox="1">
              <a:spLocks noChangeArrowheads="1"/>
            </p:cNvSpPr>
            <p:nvPr/>
          </p:nvSpPr>
          <p:spPr bwMode="auto">
            <a:xfrm>
              <a:off x="-1303342" y="77223"/>
              <a:ext cx="4528674" cy="739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bg-BG" sz="3600" b="1" dirty="0" smtClean="0"/>
            </a:p>
          </p:txBody>
        </p:sp>
        <p:grpSp>
          <p:nvGrpSpPr>
            <p:cNvPr id="13" name="Group 61"/>
            <p:cNvGrpSpPr>
              <a:grpSpLocks/>
            </p:cNvGrpSpPr>
            <p:nvPr/>
          </p:nvGrpSpPr>
          <p:grpSpPr bwMode="auto">
            <a:xfrm>
              <a:off x="999374" y="1630959"/>
              <a:ext cx="5395879" cy="4412760"/>
              <a:chOff x="970799" y="1507134"/>
              <a:chExt cx="5395879" cy="4412760"/>
            </a:xfrm>
          </p:grpSpPr>
          <p:grpSp>
            <p:nvGrpSpPr>
              <p:cNvPr id="14" name="Group 29"/>
              <p:cNvGrpSpPr/>
              <p:nvPr/>
            </p:nvGrpSpPr>
            <p:grpSpPr>
              <a:xfrm rot="1050753">
                <a:off x="4075098" y="3855376"/>
                <a:ext cx="1916768" cy="1813713"/>
                <a:chOff x="5399211" y="2259106"/>
                <a:chExt cx="1542722" cy="1513588"/>
              </a:xfrm>
              <a:solidFill>
                <a:srgbClr val="FFED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6" name=" 3"/>
                <p:cNvSpPr/>
                <p:nvPr/>
              </p:nvSpPr>
              <p:spPr>
                <a:xfrm>
                  <a:off x="5399211" y="2259106"/>
                  <a:ext cx="1476718" cy="1513588"/>
                </a:xfrm>
                <a:prstGeom prst="gear6">
                  <a:avLst/>
                </a:prstGeom>
                <a:grpFill/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 contourW="19050" prstMaterial="metal">
                  <a:bevelB w="165100" h="2540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fillRef>
                <a:effectRef idx="2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7" name=" 4"/>
                <p:cNvSpPr/>
                <p:nvPr/>
              </p:nvSpPr>
              <p:spPr>
                <a:xfrm rot="20549247">
                  <a:off x="5607662" y="2661492"/>
                  <a:ext cx="1334271" cy="597319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20320" tIns="20320" rIns="20320" bIns="2032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bg-BG" sz="1500" dirty="0" smtClean="0">
                      <a:solidFill>
                        <a:schemeClr val="tx1"/>
                      </a:solidFill>
                    </a:rPr>
                    <a:t>Бизнес / Образование</a:t>
                  </a:r>
                  <a:endParaRPr lang="en-US" sz="15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" name="Group 43"/>
              <p:cNvGrpSpPr/>
              <p:nvPr/>
            </p:nvGrpSpPr>
            <p:grpSpPr>
              <a:xfrm rot="18753440">
                <a:off x="1417928" y="3240712"/>
                <a:ext cx="1928755" cy="1912199"/>
                <a:chOff x="5398228" y="2260055"/>
                <a:chExt cx="1476718" cy="1513588"/>
              </a:xfrm>
              <a:solidFill>
                <a:srgbClr val="FFED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4" name=" 3"/>
                <p:cNvSpPr/>
                <p:nvPr/>
              </p:nvSpPr>
              <p:spPr>
                <a:xfrm>
                  <a:off x="5398228" y="2260055"/>
                  <a:ext cx="1476718" cy="1513588"/>
                </a:xfrm>
                <a:prstGeom prst="gear6">
                  <a:avLst/>
                </a:prstGeom>
                <a:solidFill>
                  <a:srgbClr val="A7D71F"/>
                </a:solidFill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 contourW="19050" prstMaterial="metal">
                  <a:bevelB w="165100" h="2540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fillRef>
                <a:effectRef idx="2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5" name=" 4"/>
                <p:cNvSpPr/>
                <p:nvPr/>
              </p:nvSpPr>
              <p:spPr>
                <a:xfrm rot="2846560">
                  <a:off x="5595811" y="2712308"/>
                  <a:ext cx="1102902" cy="577766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20320" tIns="20320" rIns="20320" bIns="2032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bg-BG" sz="1500" dirty="0" smtClean="0">
                      <a:solidFill>
                        <a:schemeClr val="tx1"/>
                      </a:solidFill>
                    </a:rPr>
                    <a:t>Неправи телствен сектор</a:t>
                  </a:r>
                  <a:endParaRPr lang="en-US" sz="15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" name="Group 46"/>
              <p:cNvGrpSpPr/>
              <p:nvPr/>
            </p:nvGrpSpPr>
            <p:grpSpPr>
              <a:xfrm>
                <a:off x="2936083" y="2999583"/>
                <a:ext cx="1000124" cy="904873"/>
                <a:chOff x="5453904" y="2289684"/>
                <a:chExt cx="1476718" cy="1513588"/>
              </a:xfrm>
              <a:solidFill>
                <a:srgbClr val="F391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2" name=" 3"/>
                <p:cNvSpPr/>
                <p:nvPr/>
              </p:nvSpPr>
              <p:spPr>
                <a:xfrm>
                  <a:off x="5453904" y="2289684"/>
                  <a:ext cx="1476718" cy="1513588"/>
                </a:xfrm>
                <a:prstGeom prst="gear6">
                  <a:avLst/>
                </a:prstGeom>
                <a:grpFill/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 contourW="19050" prstMaterial="metal">
                  <a:bevelB w="165100" h="2540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fillRef>
                <a:effectRef idx="2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3" name=" 4"/>
                <p:cNvSpPr/>
                <p:nvPr/>
              </p:nvSpPr>
              <p:spPr>
                <a:xfrm>
                  <a:off x="5627925" y="2750329"/>
                  <a:ext cx="1066799" cy="597319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20320" tIns="20320" rIns="20320" bIns="2032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bg-BG" sz="1300" dirty="0" smtClean="0">
                      <a:solidFill>
                        <a:schemeClr val="tx1"/>
                      </a:solidFill>
                    </a:rPr>
                    <a:t>ИКГ</a:t>
                  </a:r>
                  <a:endParaRPr lang="en-US" sz="13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" name="Group 49"/>
              <p:cNvGrpSpPr/>
              <p:nvPr/>
            </p:nvGrpSpPr>
            <p:grpSpPr>
              <a:xfrm>
                <a:off x="3458792" y="1704378"/>
                <a:ext cx="2008560" cy="1781772"/>
                <a:chOff x="4998083" y="1728506"/>
                <a:chExt cx="2357486" cy="2280225"/>
              </a:xfrm>
              <a:solidFill>
                <a:srgbClr val="F3030D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 3"/>
                <p:cNvSpPr/>
                <p:nvPr/>
              </p:nvSpPr>
              <p:spPr>
                <a:xfrm rot="21529834">
                  <a:off x="4998083" y="1728506"/>
                  <a:ext cx="2357486" cy="2280225"/>
                </a:xfrm>
                <a:prstGeom prst="gear6">
                  <a:avLst/>
                </a:prstGeom>
                <a:solidFill>
                  <a:srgbClr val="D7030D"/>
                </a:solidFill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 contourW="19050" prstMaterial="metal">
                  <a:bevelB w="165100" h="2540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fillRef>
                <a:effectRef idx="2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1" name=" 4"/>
                <p:cNvSpPr/>
                <p:nvPr/>
              </p:nvSpPr>
              <p:spPr>
                <a:xfrm>
                  <a:off x="5214739" y="2577090"/>
                  <a:ext cx="1883345" cy="597319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20320" tIns="20320" rIns="20320" bIns="2032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bg-BG" sz="1500" dirty="0" smtClean="0">
                      <a:solidFill>
                        <a:schemeClr val="tx1"/>
                      </a:solidFill>
                    </a:rPr>
                    <a:t>Публичен сектор</a:t>
                  </a:r>
                  <a:endParaRPr lang="en-US" sz="15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" name="Circular Arrow 17"/>
              <p:cNvSpPr>
                <a:spLocks/>
              </p:cNvSpPr>
              <p:nvPr/>
            </p:nvSpPr>
            <p:spPr bwMode="auto">
              <a:xfrm rot="3785339">
                <a:off x="4554644" y="1730090"/>
                <a:ext cx="1652404" cy="1206492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5759539"/>
                  <a:gd name="adj5" fmla="val 16224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862013">
                  <a:defRPr/>
                </a:pPr>
                <a:endParaRPr lang="de-AT" dirty="0"/>
              </a:p>
            </p:txBody>
          </p:sp>
          <p:sp>
            <p:nvSpPr>
              <p:cNvPr id="19" name="Circular Arrow 18"/>
              <p:cNvSpPr/>
              <p:nvPr/>
            </p:nvSpPr>
            <p:spPr bwMode="auto">
              <a:xfrm rot="6307655">
                <a:off x="4910234" y="4658711"/>
                <a:ext cx="1496847" cy="1025519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2590716"/>
                  <a:gd name="adj5" fmla="val 16224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862013">
                  <a:defRPr/>
                </a:pPr>
                <a:endParaRPr lang="de-AT" dirty="0"/>
              </a:p>
            </p:txBody>
          </p:sp>
          <p:sp>
            <p:nvSpPr>
              <p:cNvPr id="20" name=" 3"/>
              <p:cNvSpPr/>
              <p:nvPr/>
            </p:nvSpPr>
            <p:spPr>
              <a:xfrm rot="16537827">
                <a:off x="2691741" y="3692776"/>
                <a:ext cx="1958758" cy="1958963"/>
              </a:xfrm>
              <a:prstGeom prst="leftCircularArrow">
                <a:avLst>
                  <a:gd name="adj1" fmla="val 6452"/>
                  <a:gd name="adj2" fmla="val 429999"/>
                  <a:gd name="adj3" fmla="val 10489124"/>
                  <a:gd name="adj4" fmla="val 12603363"/>
                  <a:gd name="adj5" fmla="val 756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 3"/>
              <p:cNvSpPr/>
              <p:nvPr/>
            </p:nvSpPr>
            <p:spPr>
              <a:xfrm rot="3670321">
                <a:off x="2441711" y="2676095"/>
                <a:ext cx="1958758" cy="1960551"/>
              </a:xfrm>
              <a:prstGeom prst="leftCircularArrow">
                <a:avLst>
                  <a:gd name="adj1" fmla="val 6452"/>
                  <a:gd name="adj2" fmla="val 429999"/>
                  <a:gd name="adj3" fmla="val 10489124"/>
                  <a:gd name="adj4" fmla="val 12357405"/>
                  <a:gd name="adj5" fmla="val 756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Circular Arrow 21"/>
              <p:cNvSpPr>
                <a:spLocks/>
              </p:cNvSpPr>
              <p:nvPr/>
            </p:nvSpPr>
            <p:spPr bwMode="auto">
              <a:xfrm rot="14941098">
                <a:off x="747843" y="3996788"/>
                <a:ext cx="1652404" cy="1206492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2745589"/>
                  <a:gd name="adj5" fmla="val 16224"/>
                </a:avLst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862013">
                  <a:defRPr/>
                </a:pPr>
                <a:endParaRPr lang="de-AT" dirty="0"/>
              </a:p>
            </p:txBody>
          </p:sp>
          <p:grpSp>
            <p:nvGrpSpPr>
              <p:cNvPr id="23" name="Group 46"/>
              <p:cNvGrpSpPr/>
              <p:nvPr/>
            </p:nvGrpSpPr>
            <p:grpSpPr>
              <a:xfrm rot="593152">
                <a:off x="3119439" y="4379914"/>
                <a:ext cx="1000124" cy="904873"/>
                <a:chOff x="5453904" y="2289684"/>
                <a:chExt cx="1476718" cy="1513588"/>
              </a:xfrm>
              <a:solidFill>
                <a:srgbClr val="F391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8" name=" 3"/>
                <p:cNvSpPr/>
                <p:nvPr/>
              </p:nvSpPr>
              <p:spPr>
                <a:xfrm>
                  <a:off x="5453904" y="2289684"/>
                  <a:ext cx="1476718" cy="1513588"/>
                </a:xfrm>
                <a:prstGeom prst="gear6">
                  <a:avLst/>
                </a:prstGeom>
                <a:grpFill/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 contourW="19050" prstMaterial="metal">
                  <a:bevelB w="165100" h="2540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fillRef>
                <a:effectRef idx="2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" name=" 4"/>
                <p:cNvSpPr/>
                <p:nvPr/>
              </p:nvSpPr>
              <p:spPr>
                <a:xfrm rot="21006848">
                  <a:off x="5627925" y="2750329"/>
                  <a:ext cx="1066799" cy="597319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20320" tIns="20320" rIns="20320" bIns="2032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bg-BG" sz="1300" dirty="0" smtClean="0">
                      <a:solidFill>
                        <a:schemeClr val="tx1"/>
                      </a:solidFill>
                    </a:rPr>
                    <a:t>ИКГ</a:t>
                  </a:r>
                  <a:endParaRPr lang="en-US" sz="130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" name="Group 46"/>
              <p:cNvGrpSpPr/>
              <p:nvPr/>
            </p:nvGrpSpPr>
            <p:grpSpPr>
              <a:xfrm>
                <a:off x="5006182" y="3047207"/>
                <a:ext cx="1000124" cy="904873"/>
                <a:chOff x="5453904" y="2289684"/>
                <a:chExt cx="1476718" cy="1513588"/>
              </a:xfrm>
              <a:solidFill>
                <a:srgbClr val="F391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6" name=" 3"/>
                <p:cNvSpPr/>
                <p:nvPr/>
              </p:nvSpPr>
              <p:spPr>
                <a:xfrm>
                  <a:off x="5453904" y="2289684"/>
                  <a:ext cx="1476718" cy="1513588"/>
                </a:xfrm>
                <a:prstGeom prst="gear6">
                  <a:avLst/>
                </a:prstGeom>
                <a:grpFill/>
                <a:ln>
                  <a:noFill/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 contourW="19050" prstMaterial="metal">
                  <a:bevelB w="165100" h="254000"/>
                </a:sp3d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fillRef>
                <a:effectRef idx="2">
                  <a:schemeClr val="accent5">
                    <a:hueOff val="-14291466"/>
                    <a:satOff val="55023"/>
                    <a:lumOff val="-33727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" name=" 4"/>
                <p:cNvSpPr/>
                <p:nvPr/>
              </p:nvSpPr>
              <p:spPr>
                <a:xfrm>
                  <a:off x="5627925" y="2750329"/>
                  <a:ext cx="1066799" cy="597319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contrasting" dir="t">
                    <a:rot lat="0" lon="0" rev="1200000"/>
                  </a:lightRig>
                </a:scene3d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20320" tIns="20320" rIns="20320" bIns="20320" spcCol="1270" anchor="ctr"/>
                <a:lstStyle/>
                <a:p>
                  <a:pPr algn="ctr" defTabSz="7112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bg-BG" sz="1300" dirty="0" smtClean="0">
                      <a:solidFill>
                        <a:schemeClr val="tx1"/>
                      </a:solidFill>
                    </a:rPr>
                    <a:t>ИКГ</a:t>
                  </a:r>
                  <a:endParaRPr lang="en-US" sz="13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" name=" 3"/>
              <p:cNvSpPr/>
              <p:nvPr/>
            </p:nvSpPr>
            <p:spPr>
              <a:xfrm rot="11791316">
                <a:off x="4407715" y="2451591"/>
                <a:ext cx="1958963" cy="1960345"/>
              </a:xfrm>
              <a:prstGeom prst="leftCircularArrow">
                <a:avLst>
                  <a:gd name="adj1" fmla="val 6452"/>
                  <a:gd name="adj2" fmla="val 429999"/>
                  <a:gd name="adj3" fmla="val 10489124"/>
                  <a:gd name="adj4" fmla="val 12603363"/>
                  <a:gd name="adj5" fmla="val 7561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45" name="TextBox 85"/>
          <p:cNvSpPr txBox="1">
            <a:spLocks noChangeArrowheads="1"/>
          </p:cNvSpPr>
          <p:nvPr/>
        </p:nvSpPr>
        <p:spPr bwMode="auto">
          <a:xfrm>
            <a:off x="5612595" y="1819011"/>
            <a:ext cx="207428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bg-BG" sz="1500" dirty="0" smtClean="0">
                <a:solidFill>
                  <a:schemeClr val="accent1">
                    <a:lumMod val="50000"/>
                  </a:schemeClr>
                </a:solidFill>
              </a:rPr>
              <a:t>Административен капацитет	</a:t>
            </a:r>
            <a:endParaRPr lang="de-AT" sz="1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28596" y="714356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bg-BG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Области на компетентност</a:t>
            </a:r>
            <a:endParaRPr lang="bg-BG" sz="3600" b="1" dirty="0">
              <a:solidFill>
                <a:schemeClr val="accent1">
                  <a:lumMod val="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07370"/>
            <a:ext cx="162242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  <a:endParaRPr lang="bg-B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3"/>
          <p:cNvSpPr>
            <a:spLocks noChangeArrowheads="1"/>
          </p:cNvSpPr>
          <p:nvPr/>
        </p:nvSpPr>
        <p:spPr bwMode="gray">
          <a:xfrm rot="20601703">
            <a:off x="480602" y="784334"/>
            <a:ext cx="7763130" cy="4895803"/>
          </a:xfrm>
          <a:prstGeom prst="ellipse">
            <a:avLst/>
          </a:prstGeom>
          <a:ln>
            <a:headEnd type="none" w="sm" len="sm"/>
            <a:tailEnd type="none" w="sm" len="sm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GB" sz="1800" dirty="0">
              <a:solidFill>
                <a:srgbClr val="00B050"/>
              </a:solidFill>
              <a:latin typeface="Arial" charset="0"/>
            </a:endParaRPr>
          </a:p>
        </p:txBody>
      </p:sp>
      <p:sp>
        <p:nvSpPr>
          <p:cNvPr id="27" name="Pie 26"/>
          <p:cNvSpPr/>
          <p:nvPr/>
        </p:nvSpPr>
        <p:spPr>
          <a:xfrm rot="20602764">
            <a:off x="597045" y="768401"/>
            <a:ext cx="7659229" cy="4902610"/>
          </a:xfrm>
          <a:prstGeom prst="pie">
            <a:avLst>
              <a:gd name="adj1" fmla="val 0"/>
              <a:gd name="adj2" fmla="val 1892087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28" name="Pie 27"/>
          <p:cNvSpPr/>
          <p:nvPr/>
        </p:nvSpPr>
        <p:spPr>
          <a:xfrm rot="20602764">
            <a:off x="610081" y="768401"/>
            <a:ext cx="7659229" cy="4902610"/>
          </a:xfrm>
          <a:prstGeom prst="pie">
            <a:avLst>
              <a:gd name="adj1" fmla="val 14714206"/>
              <a:gd name="adj2" fmla="val 1907193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29" name="Pie 28"/>
          <p:cNvSpPr/>
          <p:nvPr/>
        </p:nvSpPr>
        <p:spPr>
          <a:xfrm rot="20602764">
            <a:off x="467544" y="768148"/>
            <a:ext cx="7659229" cy="4902610"/>
          </a:xfrm>
          <a:prstGeom prst="pie">
            <a:avLst>
              <a:gd name="adj1" fmla="val 10404011"/>
              <a:gd name="adj2" fmla="val 12190518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0" name="Pie 29"/>
          <p:cNvSpPr/>
          <p:nvPr/>
        </p:nvSpPr>
        <p:spPr>
          <a:xfrm rot="20602764">
            <a:off x="597044" y="768146"/>
            <a:ext cx="7659229" cy="4902610"/>
          </a:xfrm>
          <a:prstGeom prst="pie">
            <a:avLst>
              <a:gd name="adj1" fmla="val 4198630"/>
              <a:gd name="adj2" fmla="val 7561192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57906" y="1142984"/>
            <a:ext cx="7357432" cy="4643470"/>
            <a:chOff x="857906" y="1052736"/>
            <a:chExt cx="7357432" cy="4733718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1428728" y="1142984"/>
              <a:ext cx="6786610" cy="4643470"/>
            </a:xfrm>
            <a:prstGeom prst="rect">
              <a:avLst/>
            </a:prstGeom>
          </p:spPr>
          <p:txBody>
            <a:bodyPr vert="horz" lIns="182880" tIns="91440">
              <a:normAutofit/>
            </a:bodyPr>
            <a:lstStyle>
              <a:lvl1pPr marL="265176" indent="-265176" algn="l" rtl="0" eaLnBrk="1" latinLnBrk="0" hangingPunct="1">
                <a:spcBef>
                  <a:spcPts val="25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 kumimoji="0" sz="28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548640" indent="-201168" algn="l" rtl="0" eaLnBrk="1" latinLnBrk="0" hangingPunct="1">
                <a:spcBef>
                  <a:spcPts val="250"/>
                </a:spcBef>
                <a:buClr>
                  <a:schemeClr val="accent1"/>
                </a:buClr>
                <a:buSzPct val="100000"/>
                <a:buFont typeface="Verdana"/>
                <a:buChar char="◦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86384" indent="-182880" algn="l" rtl="0" eaLnBrk="1" latinLnBrk="0" hangingPunct="1">
                <a:spcBef>
                  <a:spcPts val="250"/>
                </a:spcBef>
                <a:buClr>
                  <a:schemeClr val="accent2">
                    <a:tint val="85000"/>
                    <a:satMod val="285000"/>
                  </a:schemeClr>
                </a:buClr>
                <a:buSzPct val="100000"/>
                <a:buFont typeface="Wingdings 2"/>
                <a:buChar char=""/>
                <a:defRPr kumimoji="0"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4128" indent="-182880" algn="l" rtl="0" eaLnBrk="1" latinLnBrk="0" hangingPunct="1">
                <a:spcBef>
                  <a:spcPts val="230"/>
                </a:spcBef>
                <a:buClr>
                  <a:schemeClr val="accent2">
                    <a:tint val="85000"/>
                    <a:satMod val="285000"/>
                  </a:schemeClr>
                </a:buClr>
                <a:buSzPct val="112000"/>
                <a:buFont typeface="Verdana"/>
                <a:buChar char="◦"/>
                <a:defRPr kumimoji="0"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80160" indent="-182880" algn="l" rtl="0" eaLnBrk="1" latinLnBrk="0" hangingPunct="1">
                <a:spcBef>
                  <a:spcPts val="250"/>
                </a:spcBef>
                <a:buClr>
                  <a:schemeClr val="accent3">
                    <a:tint val="85000"/>
                    <a:satMod val="275000"/>
                  </a:schemeClr>
                </a:buClr>
                <a:buSzPct val="100000"/>
                <a:buFont typeface="Wingdings 2"/>
                <a:buChar char="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490472" indent="-182880" algn="l" rtl="0" eaLnBrk="1" latinLnBrk="0" hangingPunct="1">
                <a:spcBef>
                  <a:spcPts val="250"/>
                </a:spcBef>
                <a:buClr>
                  <a:schemeClr val="accent3">
                    <a:tint val="85000"/>
                    <a:satMod val="275000"/>
                  </a:schemeClr>
                </a:buClr>
                <a:buSzPct val="100000"/>
                <a:buFont typeface="Verdana"/>
                <a:buChar char="◦"/>
                <a:defRPr kumimoji="0" sz="17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00784" indent="-182880" algn="l" rtl="0" eaLnBrk="1" latinLnBrk="0" hangingPunct="1">
                <a:spcBef>
                  <a:spcPts val="255"/>
                </a:spcBef>
                <a:buClr>
                  <a:schemeClr val="accent3">
                    <a:tint val="85000"/>
                    <a:satMod val="275000"/>
                  </a:schemeClr>
                </a:buClr>
                <a:buSzPct val="100000"/>
                <a:buFont typeface="Wingdings 2"/>
                <a:buChar char=""/>
                <a:defRPr kumimoji="0"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920240" indent="-182880" algn="l" rtl="0" eaLnBrk="1" latinLnBrk="0" hangingPunct="1">
                <a:spcBef>
                  <a:spcPts val="257"/>
                </a:spcBef>
                <a:buClr>
                  <a:schemeClr val="accent3">
                    <a:tint val="85000"/>
                    <a:satMod val="275000"/>
                  </a:schemeClr>
                </a:buClr>
                <a:buSzPct val="100000"/>
                <a:buFont typeface="Verdana"/>
                <a:buChar char="◦"/>
                <a:defRPr kumimoji="0" sz="15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148840" indent="-182880" algn="l" rtl="0" eaLnBrk="1" latinLnBrk="0" hangingPunct="1">
                <a:spcBef>
                  <a:spcPts val="255"/>
                </a:spcBef>
                <a:buClr>
                  <a:schemeClr val="accent3">
                    <a:tint val="85000"/>
                    <a:satMod val="275000"/>
                  </a:schemeClr>
                </a:buClr>
                <a:buSzPct val="100000"/>
                <a:buFont typeface="Wingdings 2"/>
                <a:buChar char=""/>
                <a:defRPr kumimoji="0"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>
                <a:buFont typeface="Wingdings 2"/>
                <a:buNone/>
              </a:pPr>
              <a:r>
                <a:rPr lang="bg-BG" sz="1600" dirty="0" smtClean="0"/>
                <a:t>	</a:t>
              </a:r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gray">
            <a:xfrm rot="20601703">
              <a:off x="3120493" y="2551114"/>
              <a:ext cx="2593975" cy="1336675"/>
            </a:xfrm>
            <a:prstGeom prst="ellipse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GB" sz="1800" dirty="0">
                <a:latin typeface="Arial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857906" y="1052736"/>
              <a:ext cx="6962656" cy="4496053"/>
              <a:chOff x="857906" y="1052736"/>
              <a:chExt cx="6962656" cy="4496053"/>
            </a:xfrm>
          </p:grpSpPr>
          <p:sp>
            <p:nvSpPr>
              <p:cNvPr id="35" name="Text Box 14"/>
              <p:cNvSpPr txBox="1">
                <a:spLocks noChangeArrowheads="1"/>
              </p:cNvSpPr>
              <p:nvPr/>
            </p:nvSpPr>
            <p:spPr bwMode="gray">
              <a:xfrm>
                <a:off x="3647280" y="4440793"/>
                <a:ext cx="1928827" cy="1107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bg-BG" sz="2400" dirty="0" smtClean="0">
                    <a:sym typeface="Wingdings"/>
                  </a:rPr>
                  <a:t></a:t>
                </a:r>
              </a:p>
              <a:p>
                <a:pPr algn="ctr"/>
                <a:r>
                  <a:rPr lang="bg-BG" sz="1400" dirty="0" smtClean="0"/>
                  <a:t>Подготовка на </a:t>
                </a:r>
              </a:p>
              <a:p>
                <a:pPr algn="ctr"/>
                <a:r>
                  <a:rPr lang="bg-BG" sz="1400" dirty="0" smtClean="0"/>
                  <a:t>документи за кандидатстване</a:t>
                </a:r>
                <a:endParaRPr lang="en-US" sz="1400" dirty="0"/>
              </a:p>
            </p:txBody>
          </p:sp>
          <p:sp>
            <p:nvSpPr>
              <p:cNvPr id="36" name="Text Box 19"/>
              <p:cNvSpPr txBox="1">
                <a:spLocks noChangeArrowheads="1"/>
              </p:cNvSpPr>
              <p:nvPr/>
            </p:nvSpPr>
            <p:spPr bwMode="gray">
              <a:xfrm>
                <a:off x="3490708" y="1052736"/>
                <a:ext cx="1612900" cy="892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bg-BG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/>
                  </a:rPr>
                  <a:t></a:t>
                </a:r>
              </a:p>
              <a:p>
                <a:pPr algn="ctr"/>
                <a:r>
                  <a:rPr lang="bg-BG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Анализ на възможностите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Text Box 28"/>
              <p:cNvSpPr txBox="1">
                <a:spLocks noChangeArrowheads="1"/>
              </p:cNvSpPr>
              <p:nvPr/>
            </p:nvSpPr>
            <p:spPr bwMode="gray">
              <a:xfrm>
                <a:off x="5483233" y="1247744"/>
                <a:ext cx="1785950" cy="909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bg-BG" sz="2400" dirty="0" smtClean="0">
                    <a:sym typeface="Wingdings"/>
                  </a:rPr>
                  <a:t></a:t>
                </a:r>
              </a:p>
              <a:p>
                <a:pPr algn="ctr"/>
                <a:r>
                  <a:rPr lang="bg-BG" sz="1400" dirty="0" smtClean="0"/>
                  <a:t>Актуализация на информацията</a:t>
                </a:r>
                <a:endParaRPr lang="en-US" sz="1400" dirty="0"/>
              </a:p>
            </p:txBody>
          </p:sp>
          <p:sp>
            <p:nvSpPr>
              <p:cNvPr id="38" name="Text Box 41"/>
              <p:cNvSpPr txBox="1">
                <a:spLocks noChangeArrowheads="1"/>
              </p:cNvSpPr>
              <p:nvPr/>
            </p:nvSpPr>
            <p:spPr bwMode="gray">
              <a:xfrm>
                <a:off x="5406644" y="3679868"/>
                <a:ext cx="1612900" cy="1200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bg-BG" sz="2400" dirty="0" smtClean="0">
                    <a:solidFill>
                      <a:srgbClr val="000000"/>
                    </a:solidFill>
                    <a:sym typeface="Wingdings"/>
                  </a:rPr>
                  <a:t></a:t>
                </a:r>
              </a:p>
              <a:p>
                <a:pPr algn="ctr"/>
                <a:r>
                  <a:rPr lang="bg-BG" sz="1200" dirty="0" smtClean="0">
                    <a:solidFill>
                      <a:srgbClr val="000000"/>
                    </a:solidFill>
                  </a:rPr>
                  <a:t>Контакт с потенциални партньори и изпълнители</a:t>
                </a:r>
                <a:endParaRPr lang="en-US" sz="1200" dirty="0"/>
              </a:p>
            </p:txBody>
          </p:sp>
          <p:sp>
            <p:nvSpPr>
              <p:cNvPr id="39" name="Text Box 18"/>
              <p:cNvSpPr txBox="1">
                <a:spLocks noChangeArrowheads="1"/>
              </p:cNvSpPr>
              <p:nvPr/>
            </p:nvSpPr>
            <p:spPr bwMode="gray">
              <a:xfrm>
                <a:off x="1129630" y="4149080"/>
                <a:ext cx="3058850" cy="1107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bg-BG" sz="2400" dirty="0" smtClean="0">
                    <a:sym typeface="Wingdings"/>
                  </a:rPr>
                  <a:t></a:t>
                </a:r>
              </a:p>
              <a:p>
                <a:pPr algn="ctr"/>
                <a:r>
                  <a:rPr lang="bg-BG" sz="1400" dirty="0" smtClean="0"/>
                  <a:t>Административно управление </a:t>
                </a:r>
              </a:p>
              <a:p>
                <a:pPr algn="ctr"/>
                <a:r>
                  <a:rPr lang="bg-BG" sz="1400" dirty="0" smtClean="0"/>
                  <a:t>на изпълнението </a:t>
                </a:r>
              </a:p>
              <a:p>
                <a:pPr algn="ctr"/>
                <a:r>
                  <a:rPr lang="bg-BG" sz="1400" dirty="0" smtClean="0"/>
                  <a:t>на проекта</a:t>
                </a:r>
                <a:endParaRPr lang="en-US" sz="1400" dirty="0"/>
              </a:p>
            </p:txBody>
          </p:sp>
          <p:sp>
            <p:nvSpPr>
              <p:cNvPr id="40" name="Text Box 41"/>
              <p:cNvSpPr txBox="1">
                <a:spLocks noChangeArrowheads="1"/>
              </p:cNvSpPr>
              <p:nvPr/>
            </p:nvSpPr>
            <p:spPr bwMode="gray">
              <a:xfrm>
                <a:off x="6207662" y="2677054"/>
                <a:ext cx="1612900" cy="8617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bg-BG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/>
                  </a:rPr>
                  <a:t></a:t>
                </a:r>
              </a:p>
              <a:p>
                <a:pPr algn="ctr"/>
                <a:r>
                  <a:rPr lang="bg-BG" sz="1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Формулиране на идея за проект</a:t>
                </a:r>
                <a:endPara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Text Box 20"/>
              <p:cNvSpPr txBox="1">
                <a:spLocks noChangeArrowheads="1"/>
              </p:cNvSpPr>
              <p:nvPr/>
            </p:nvSpPr>
            <p:spPr bwMode="gray">
              <a:xfrm>
                <a:off x="857906" y="3107941"/>
                <a:ext cx="1611312" cy="1107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bg-BG" sz="2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Wingdings"/>
                  </a:rPr>
                  <a:t></a:t>
                </a:r>
              </a:p>
              <a:p>
                <a:pPr algn="ctr"/>
                <a:r>
                  <a:rPr lang="bg-BG" sz="1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Обучения на проектни екипи </a:t>
                </a:r>
                <a:endPara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2" name="Text Box 20"/>
              <p:cNvSpPr txBox="1">
                <a:spLocks noChangeArrowheads="1"/>
              </p:cNvSpPr>
              <p:nvPr/>
            </p:nvSpPr>
            <p:spPr bwMode="gray">
              <a:xfrm>
                <a:off x="1694642" y="1677037"/>
                <a:ext cx="1928826" cy="1323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bg-BG" sz="2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sym typeface="Wingdings"/>
                  </a:rPr>
                  <a:t></a:t>
                </a:r>
              </a:p>
              <a:p>
                <a:pPr algn="ctr"/>
                <a:r>
                  <a:rPr lang="bg-BG" sz="14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Семинари и презентации за осигуряване на информираност</a:t>
                </a:r>
                <a:endPara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618892" y="5786454"/>
            <a:ext cx="1619672" cy="608112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  <a:endParaRPr lang="bg-B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00042"/>
            <a:ext cx="806960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bg-BG" sz="1600" dirty="0" smtClean="0"/>
              <a:t>	</a:t>
            </a:r>
          </a:p>
        </p:txBody>
      </p:sp>
      <p:sp>
        <p:nvSpPr>
          <p:cNvPr id="6" name="Rectangle 5"/>
          <p:cNvSpPr/>
          <p:nvPr/>
        </p:nvSpPr>
        <p:spPr>
          <a:xfrm>
            <a:off x="571472" y="1785926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F"/>
            </a:pPr>
            <a:r>
              <a:rPr lang="bg-BG" sz="2000" b="1" dirty="0" smtClean="0">
                <a:solidFill>
                  <a:schemeClr val="accent1">
                    <a:lumMod val="50000"/>
                  </a:schemeClr>
                </a:solidFill>
              </a:rPr>
              <a:t>Над 450 подготвени и одобрени </a:t>
            </a:r>
            <a:r>
              <a:rPr lang="bg-BG" sz="2000" dirty="0" smtClean="0">
                <a:solidFill>
                  <a:schemeClr val="accent1">
                    <a:lumMod val="50000"/>
                  </a:schemeClr>
                </a:solidFill>
              </a:rPr>
              <a:t>проекта за безвъзмездна помощ от 2007 до сега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bg-BG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bg-BG" sz="20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</a:pPr>
            <a:endParaRPr lang="bg-BG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F"/>
            </a:pPr>
            <a:r>
              <a:rPr lang="bg-BG" sz="2000" b="1" dirty="0" smtClean="0">
                <a:solidFill>
                  <a:schemeClr val="accent1">
                    <a:lumMod val="50000"/>
                  </a:schemeClr>
                </a:solidFill>
              </a:rPr>
              <a:t>Над 350 млн. лева </a:t>
            </a:r>
            <a:r>
              <a:rPr lang="bg-BG" sz="2000" dirty="0" smtClean="0">
                <a:solidFill>
                  <a:schemeClr val="accent1">
                    <a:lumMod val="50000"/>
                  </a:schemeClr>
                </a:solidFill>
              </a:rPr>
              <a:t>осигурена безвъзмездна помощ за клиенти на компанията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08304" y="878051"/>
            <a:ext cx="1619672" cy="608112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  <a:endParaRPr lang="bg-B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1472" y="1785926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bg-BG" sz="3200" dirty="0" smtClean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ltGray">
          <a:xfrm>
            <a:off x="609600" y="1600200"/>
            <a:ext cx="5651500" cy="4495800"/>
          </a:xfrm>
          <a:prstGeom prst="rightArrow">
            <a:avLst>
              <a:gd name="adj1" fmla="val 79306"/>
              <a:gd name="adj2" fmla="val 31136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bg-BG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blackWhite">
          <a:xfrm>
            <a:off x="655320" y="1789543"/>
            <a:ext cx="4252914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  <a:cs typeface="+mn-cs"/>
              </a:rPr>
              <a:t>Микро, малки, средни и големи </a:t>
            </a:r>
          </a:p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  <a:cs typeface="+mn-cs"/>
              </a:rPr>
              <a:t>предприятия</a:t>
            </a:r>
            <a:endParaRPr lang="en-US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blackWhite">
          <a:xfrm>
            <a:off x="632484" y="2857500"/>
            <a:ext cx="4238652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96BB8F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bg-BG" b="1" dirty="0" smtClean="0">
                <a:solidFill>
                  <a:schemeClr val="bg1"/>
                </a:solidFill>
              </a:rPr>
              <a:t>Неправителствени и </a:t>
            </a:r>
          </a:p>
          <a:p>
            <a:pPr algn="ctr" eaLnBrk="0" hangingPunct="0"/>
            <a:r>
              <a:rPr lang="bg-BG" b="1" dirty="0" smtClean="0">
                <a:solidFill>
                  <a:schemeClr val="bg1"/>
                </a:solidFill>
              </a:rPr>
              <a:t>обучителни организации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blackWhite">
          <a:xfrm>
            <a:off x="632484" y="3992539"/>
            <a:ext cx="4238652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bg-BG" b="1" dirty="0" smtClean="0">
                <a:solidFill>
                  <a:schemeClr val="bg1"/>
                </a:solidFill>
              </a:rPr>
              <a:t>Висши учебни заведение, </a:t>
            </a:r>
          </a:p>
          <a:p>
            <a:pPr eaLnBrk="0" hangingPunct="0">
              <a:defRPr/>
            </a:pPr>
            <a:r>
              <a:rPr lang="bg-BG" b="1" dirty="0">
                <a:solidFill>
                  <a:schemeClr val="bg1"/>
                </a:solidFill>
              </a:rPr>
              <a:t>у</a:t>
            </a:r>
            <a:r>
              <a:rPr lang="bg-BG" b="1" dirty="0" smtClean="0">
                <a:solidFill>
                  <a:schemeClr val="bg1"/>
                </a:solidFill>
              </a:rPr>
              <a:t>чилища и научни институти</a:t>
            </a:r>
          </a:p>
          <a:p>
            <a:pPr algn="ctr" eaLnBrk="0" hangingPunct="0">
              <a:defRPr/>
            </a:pPr>
            <a:endParaRPr lang="bg-BG" b="1" dirty="0" smtClean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86512" y="3500438"/>
            <a:ext cx="2643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КЛИЕНТИ</a:t>
            </a:r>
            <a:endParaRPr lang="en-US" sz="32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55320" y="652442"/>
            <a:ext cx="8069608" cy="528641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07720" y="804842"/>
            <a:ext cx="8069608" cy="462442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10046" y="1014615"/>
            <a:ext cx="1619672" cy="608112"/>
          </a:xfrm>
          <a:prstGeom prst="rect">
            <a:avLst/>
          </a:prstGeom>
          <a:noFill/>
        </p:spPr>
      </p:pic>
      <p:sp>
        <p:nvSpPr>
          <p:cNvPr id="15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  <a:endParaRPr lang="bg-B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685800" y="861146"/>
            <a:ext cx="8123238" cy="5520181"/>
          </a:xfrm>
        </p:spPr>
        <p:txBody>
          <a:bodyPr/>
          <a:lstStyle/>
          <a:p>
            <a:pPr marL="0" indent="0">
              <a:buNone/>
            </a:pPr>
            <a:r>
              <a:rPr lang="bg-BG" dirty="0" smtClean="0"/>
              <a:t>Кои са нашите клиенти?</a:t>
            </a:r>
            <a:endParaRPr lang="en-US" dirty="0"/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blackWhite">
          <a:xfrm>
            <a:off x="609600" y="5105400"/>
            <a:ext cx="4238652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  <a:cs typeface="+mn-cs"/>
              </a:rPr>
              <a:t>Публична власт</a:t>
            </a:r>
            <a:endParaRPr lang="en-US" b="1" dirty="0">
              <a:solidFill>
                <a:schemeClr val="bg1"/>
              </a:solidFill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00042"/>
            <a:ext cx="806960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bg-BG" sz="1600" dirty="0" smtClean="0"/>
              <a:t>	</a:t>
            </a:r>
          </a:p>
        </p:txBody>
      </p:sp>
      <p:sp>
        <p:nvSpPr>
          <p:cNvPr id="6" name="Rectangle 5"/>
          <p:cNvSpPr/>
          <p:nvPr/>
        </p:nvSpPr>
        <p:spPr>
          <a:xfrm>
            <a:off x="571472" y="1785926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endParaRPr lang="bg-BG" sz="3200" dirty="0" smtClean="0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ltGray">
          <a:xfrm>
            <a:off x="609600" y="1600200"/>
            <a:ext cx="5651500" cy="4495800"/>
          </a:xfrm>
          <a:prstGeom prst="rightArrow">
            <a:avLst>
              <a:gd name="adj1" fmla="val 79306"/>
              <a:gd name="adj2" fmla="val 31136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bg-BG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blackWhite">
          <a:xfrm>
            <a:off x="714348" y="2214554"/>
            <a:ext cx="4252914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</a:rPr>
              <a:t>Браншови камари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</a:p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</a:rPr>
              <a:t>Асоциации на производители и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</a:rPr>
              <a:t>Професионални организации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blackWhite">
          <a:xfrm>
            <a:off x="714348" y="3352800"/>
            <a:ext cx="4238652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96BB8F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bg-BG" b="1" dirty="0" smtClean="0">
                <a:solidFill>
                  <a:schemeClr val="bg1"/>
                </a:solidFill>
              </a:rPr>
              <a:t>Банки и медии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blackWhite">
          <a:xfrm>
            <a:off x="714348" y="4495800"/>
            <a:ext cx="4238652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</a:rPr>
              <a:t>Публични и частни </a:t>
            </a:r>
          </a:p>
          <a:p>
            <a:pPr algn="ctr" eaLnBrk="0" hangingPunct="0">
              <a:defRPr/>
            </a:pPr>
            <a:r>
              <a:rPr lang="bg-BG" b="1" dirty="0" smtClean="0">
                <a:solidFill>
                  <a:schemeClr val="bg1"/>
                </a:solidFill>
              </a:rPr>
              <a:t>организации</a:t>
            </a:r>
            <a:endParaRPr lang="en-US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86512" y="3500438"/>
            <a:ext cx="264320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26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ПАРТНЬОРИ</a:t>
            </a:r>
            <a:endParaRPr lang="en-US" sz="26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55320" y="652442"/>
            <a:ext cx="8069608" cy="528641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07720" y="804842"/>
            <a:ext cx="8069608" cy="528641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10345" b="12643"/>
          <a:stretch>
            <a:fillRect/>
          </a:stretch>
        </p:blipFill>
        <p:spPr bwMode="auto">
          <a:xfrm>
            <a:off x="7320193" y="992088"/>
            <a:ext cx="1619672" cy="608112"/>
          </a:xfrm>
          <a:prstGeom prst="rect">
            <a:avLst/>
          </a:prstGeom>
          <a:noFill/>
        </p:spPr>
      </p:pic>
      <p:sp>
        <p:nvSpPr>
          <p:cNvPr id="15" name="Title 1"/>
          <p:cNvSpPr txBox="1">
            <a:spLocks/>
          </p:cNvSpPr>
          <p:nvPr/>
        </p:nvSpPr>
        <p:spPr bwMode="white">
          <a:xfrm>
            <a:off x="899592" y="-29868"/>
            <a:ext cx="7848872" cy="891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bg-B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КОИ СМЕ НИЕ ?</a:t>
            </a:r>
            <a:endParaRPr lang="bg-B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000000"/>
      </a:dk1>
      <a:lt1>
        <a:srgbClr val="FEF9E2"/>
      </a:lt1>
      <a:dk2>
        <a:srgbClr val="DDC981"/>
      </a:dk2>
      <a:lt2>
        <a:srgbClr val="808080"/>
      </a:lt2>
      <a:accent1>
        <a:srgbClr val="D3A553"/>
      </a:accent1>
      <a:accent2>
        <a:srgbClr val="7C4D36"/>
      </a:accent2>
      <a:accent3>
        <a:srgbClr val="FEFBEE"/>
      </a:accent3>
      <a:accent4>
        <a:srgbClr val="000000"/>
      </a:accent4>
      <a:accent5>
        <a:srgbClr val="E6CFB3"/>
      </a:accent5>
      <a:accent6>
        <a:srgbClr val="704530"/>
      </a:accent6>
      <a:hlink>
        <a:srgbClr val="9B9D53"/>
      </a:hlink>
      <a:folHlink>
        <a:srgbClr val="6D9DB5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00"/>
        </a:dk1>
        <a:lt1>
          <a:srgbClr val="FFFFFF"/>
        </a:lt1>
        <a:dk2>
          <a:srgbClr val="7EBAF0"/>
        </a:dk2>
        <a:lt2>
          <a:srgbClr val="B2B2B2"/>
        </a:lt2>
        <a:accent1>
          <a:srgbClr val="4F97D9"/>
        </a:accent1>
        <a:accent2>
          <a:srgbClr val="3F51AD"/>
        </a:accent2>
        <a:accent3>
          <a:srgbClr val="FFFFFF"/>
        </a:accent3>
        <a:accent4>
          <a:srgbClr val="000000"/>
        </a:accent4>
        <a:accent5>
          <a:srgbClr val="B2C9E9"/>
        </a:accent5>
        <a:accent6>
          <a:srgbClr val="38499C"/>
        </a:accent6>
        <a:hlink>
          <a:srgbClr val="69B58F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00"/>
        </a:dk1>
        <a:lt1>
          <a:srgbClr val="FEF9E2"/>
        </a:lt1>
        <a:dk2>
          <a:srgbClr val="A4E4B9"/>
        </a:dk2>
        <a:lt2>
          <a:srgbClr val="B2B2B2"/>
        </a:lt2>
        <a:accent1>
          <a:srgbClr val="58BEAB"/>
        </a:accent1>
        <a:accent2>
          <a:srgbClr val="377F75"/>
        </a:accent2>
        <a:accent3>
          <a:srgbClr val="FEFBEE"/>
        </a:accent3>
        <a:accent4>
          <a:srgbClr val="000000"/>
        </a:accent4>
        <a:accent5>
          <a:srgbClr val="B4DBD2"/>
        </a:accent5>
        <a:accent6>
          <a:srgbClr val="317269"/>
        </a:accent6>
        <a:hlink>
          <a:srgbClr val="5F4AAE"/>
        </a:hlink>
        <a:folHlink>
          <a:srgbClr val="D3825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EF9E2"/>
        </a:lt1>
        <a:dk2>
          <a:srgbClr val="DDC981"/>
        </a:dk2>
        <a:lt2>
          <a:srgbClr val="808080"/>
        </a:lt2>
        <a:accent1>
          <a:srgbClr val="D3A553"/>
        </a:accent1>
        <a:accent2>
          <a:srgbClr val="7C4D36"/>
        </a:accent2>
        <a:accent3>
          <a:srgbClr val="FEFBEE"/>
        </a:accent3>
        <a:accent4>
          <a:srgbClr val="000000"/>
        </a:accent4>
        <a:accent5>
          <a:srgbClr val="E6CFB3"/>
        </a:accent5>
        <a:accent6>
          <a:srgbClr val="704530"/>
        </a:accent6>
        <a:hlink>
          <a:srgbClr val="9B9D53"/>
        </a:hlink>
        <a:folHlink>
          <a:srgbClr val="6D9D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ample">
  <a:themeElements>
    <a:clrScheme name="sample 3">
      <a:dk1>
        <a:srgbClr val="000000"/>
      </a:dk1>
      <a:lt1>
        <a:srgbClr val="FEF9E2"/>
      </a:lt1>
      <a:dk2>
        <a:srgbClr val="DDC981"/>
      </a:dk2>
      <a:lt2>
        <a:srgbClr val="808080"/>
      </a:lt2>
      <a:accent1>
        <a:srgbClr val="D3A553"/>
      </a:accent1>
      <a:accent2>
        <a:srgbClr val="7C4D36"/>
      </a:accent2>
      <a:accent3>
        <a:srgbClr val="FEFBEE"/>
      </a:accent3>
      <a:accent4>
        <a:srgbClr val="000000"/>
      </a:accent4>
      <a:accent5>
        <a:srgbClr val="E6CFB3"/>
      </a:accent5>
      <a:accent6>
        <a:srgbClr val="704530"/>
      </a:accent6>
      <a:hlink>
        <a:srgbClr val="9B9D53"/>
      </a:hlink>
      <a:folHlink>
        <a:srgbClr val="6D9DB5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00"/>
        </a:dk1>
        <a:lt1>
          <a:srgbClr val="FFFFFF"/>
        </a:lt1>
        <a:dk2>
          <a:srgbClr val="7EBAF0"/>
        </a:dk2>
        <a:lt2>
          <a:srgbClr val="B2B2B2"/>
        </a:lt2>
        <a:accent1>
          <a:srgbClr val="4F97D9"/>
        </a:accent1>
        <a:accent2>
          <a:srgbClr val="3F51AD"/>
        </a:accent2>
        <a:accent3>
          <a:srgbClr val="FFFFFF"/>
        </a:accent3>
        <a:accent4>
          <a:srgbClr val="000000"/>
        </a:accent4>
        <a:accent5>
          <a:srgbClr val="B2C9E9"/>
        </a:accent5>
        <a:accent6>
          <a:srgbClr val="38499C"/>
        </a:accent6>
        <a:hlink>
          <a:srgbClr val="69B58F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00"/>
        </a:dk1>
        <a:lt1>
          <a:srgbClr val="FEF9E2"/>
        </a:lt1>
        <a:dk2>
          <a:srgbClr val="A4E4B9"/>
        </a:dk2>
        <a:lt2>
          <a:srgbClr val="B2B2B2"/>
        </a:lt2>
        <a:accent1>
          <a:srgbClr val="58BEAB"/>
        </a:accent1>
        <a:accent2>
          <a:srgbClr val="377F75"/>
        </a:accent2>
        <a:accent3>
          <a:srgbClr val="FEFBEE"/>
        </a:accent3>
        <a:accent4>
          <a:srgbClr val="000000"/>
        </a:accent4>
        <a:accent5>
          <a:srgbClr val="B4DBD2"/>
        </a:accent5>
        <a:accent6>
          <a:srgbClr val="317269"/>
        </a:accent6>
        <a:hlink>
          <a:srgbClr val="5F4AAE"/>
        </a:hlink>
        <a:folHlink>
          <a:srgbClr val="D3825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EF9E2"/>
        </a:lt1>
        <a:dk2>
          <a:srgbClr val="DDC981"/>
        </a:dk2>
        <a:lt2>
          <a:srgbClr val="808080"/>
        </a:lt2>
        <a:accent1>
          <a:srgbClr val="D3A553"/>
        </a:accent1>
        <a:accent2>
          <a:srgbClr val="7C4D36"/>
        </a:accent2>
        <a:accent3>
          <a:srgbClr val="FEFBEE"/>
        </a:accent3>
        <a:accent4>
          <a:srgbClr val="000000"/>
        </a:accent4>
        <a:accent5>
          <a:srgbClr val="E6CFB3"/>
        </a:accent5>
        <a:accent6>
          <a:srgbClr val="704530"/>
        </a:accent6>
        <a:hlink>
          <a:srgbClr val="9B9D53"/>
        </a:hlink>
        <a:folHlink>
          <a:srgbClr val="6D9DB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ample 3">
    <a:dk1>
      <a:srgbClr val="000000"/>
    </a:dk1>
    <a:lt1>
      <a:srgbClr val="FEF9E2"/>
    </a:lt1>
    <a:dk2>
      <a:srgbClr val="DDC981"/>
    </a:dk2>
    <a:lt2>
      <a:srgbClr val="808080"/>
    </a:lt2>
    <a:accent1>
      <a:srgbClr val="D3A553"/>
    </a:accent1>
    <a:accent2>
      <a:srgbClr val="7C4D36"/>
    </a:accent2>
    <a:accent3>
      <a:srgbClr val="FEFBEE"/>
    </a:accent3>
    <a:accent4>
      <a:srgbClr val="000000"/>
    </a:accent4>
    <a:accent5>
      <a:srgbClr val="E6CFB3"/>
    </a:accent5>
    <a:accent6>
      <a:srgbClr val="704530"/>
    </a:accent6>
    <a:hlink>
      <a:srgbClr val="9B9D53"/>
    </a:hlink>
    <a:folHlink>
      <a:srgbClr val="6D9DB5"/>
    </a:folHlink>
  </a:clrScheme>
</a:themeOverride>
</file>

<file path=ppt/theme/themeOverride2.xml><?xml version="1.0" encoding="utf-8"?>
<a:themeOverride xmlns:a="http://schemas.openxmlformats.org/drawingml/2006/main">
  <a:clrScheme name="sample 3">
    <a:dk1>
      <a:srgbClr val="000000"/>
    </a:dk1>
    <a:lt1>
      <a:srgbClr val="FEF9E2"/>
    </a:lt1>
    <a:dk2>
      <a:srgbClr val="DDC981"/>
    </a:dk2>
    <a:lt2>
      <a:srgbClr val="808080"/>
    </a:lt2>
    <a:accent1>
      <a:srgbClr val="D3A553"/>
    </a:accent1>
    <a:accent2>
      <a:srgbClr val="7C4D36"/>
    </a:accent2>
    <a:accent3>
      <a:srgbClr val="FEFBEE"/>
    </a:accent3>
    <a:accent4>
      <a:srgbClr val="000000"/>
    </a:accent4>
    <a:accent5>
      <a:srgbClr val="E6CFB3"/>
    </a:accent5>
    <a:accent6>
      <a:srgbClr val="704530"/>
    </a:accent6>
    <a:hlink>
      <a:srgbClr val="9B9D53"/>
    </a:hlink>
    <a:folHlink>
      <a:srgbClr val="6D9DB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1455</TotalTime>
  <Words>2672</Words>
  <Application>Microsoft Office PowerPoint</Application>
  <PresentationFormat>On-screen Show (4:3)</PresentationFormat>
  <Paragraphs>414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sample</vt:lpstr>
      <vt:lpstr>1_sample</vt:lpstr>
      <vt:lpstr>ЕВРОПЕЙСКИ СРЕДСТВА ЗА ОБРАЗОВАНИЕТО Новият програмен период 2014 – 2020</vt:lpstr>
      <vt:lpstr>СЪДЪРЖАНИЕ</vt:lpstr>
      <vt:lpstr>КОИ СМЕ НИЕ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Референции в областта на  образованието и науката</vt:lpstr>
      <vt:lpstr>PowerPoint Presentation</vt:lpstr>
      <vt:lpstr>Новият програмен период 2014-2020г. </vt:lpstr>
      <vt:lpstr>PowerPoint Presentation</vt:lpstr>
      <vt:lpstr>PowerPoint Presentation</vt:lpstr>
      <vt:lpstr>PowerPoint Presentation</vt:lpstr>
      <vt:lpstr> Оперативна програма „Наука и образование за интелигентен растеж“  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Оперативна програма „Наука и образование за интелигентен растеж“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Възможности и перспективи   за европейско финансиране</vt:lpstr>
      <vt:lpstr>Възможности и перспективи   за европейско финансиране</vt:lpstr>
      <vt:lpstr>КЪДЕ ЩЕ НИ НАМЕРИТЕ?</vt:lpstr>
      <vt:lpstr>Не се колебайте да се свържете с нас!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ФИНАНСИРАНЕ НА IT ПРОЕКТИ</dc:title>
  <dc:creator>KREMENA</dc:creator>
  <cp:lastModifiedBy>ICG</cp:lastModifiedBy>
  <cp:revision>171</cp:revision>
  <cp:lastPrinted>2014-04-24T11:13:15Z</cp:lastPrinted>
  <dcterms:created xsi:type="dcterms:W3CDTF">2010-01-27T09:57:46Z</dcterms:created>
  <dcterms:modified xsi:type="dcterms:W3CDTF">2014-04-24T11:42:01Z</dcterms:modified>
</cp:coreProperties>
</file>