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32"/>
  </p:notesMasterIdLst>
  <p:sldIdLst>
    <p:sldId id="261" r:id="rId2"/>
    <p:sldId id="292" r:id="rId3"/>
    <p:sldId id="311" r:id="rId4"/>
    <p:sldId id="304" r:id="rId5"/>
    <p:sldId id="290" r:id="rId6"/>
    <p:sldId id="294" r:id="rId7"/>
    <p:sldId id="316" r:id="rId8"/>
    <p:sldId id="296" r:id="rId9"/>
    <p:sldId id="297" r:id="rId10"/>
    <p:sldId id="313" r:id="rId11"/>
    <p:sldId id="314" r:id="rId12"/>
    <p:sldId id="312" r:id="rId13"/>
    <p:sldId id="305" r:id="rId14"/>
    <p:sldId id="315" r:id="rId15"/>
    <p:sldId id="317" r:id="rId16"/>
    <p:sldId id="298" r:id="rId17"/>
    <p:sldId id="300" r:id="rId18"/>
    <p:sldId id="309" r:id="rId19"/>
    <p:sldId id="310" r:id="rId20"/>
    <p:sldId id="318" r:id="rId21"/>
    <p:sldId id="306" r:id="rId22"/>
    <p:sldId id="319" r:id="rId23"/>
    <p:sldId id="321" r:id="rId24"/>
    <p:sldId id="320" r:id="rId25"/>
    <p:sldId id="323" r:id="rId26"/>
    <p:sldId id="322" r:id="rId27"/>
    <p:sldId id="324" r:id="rId28"/>
    <p:sldId id="325" r:id="rId29"/>
    <p:sldId id="326" r:id="rId30"/>
    <p:sldId id="291" r:id="rId31"/>
  </p:sldIdLst>
  <p:sldSz cx="9144000" cy="6858000" type="screen4x3"/>
  <p:notesSz cx="6662738" cy="98933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3300"/>
    <a:srgbClr val="000000"/>
    <a:srgbClr val="11A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2362" autoAdjust="0"/>
  </p:normalViewPr>
  <p:slideViewPr>
    <p:cSldViewPr>
      <p:cViewPr>
        <p:scale>
          <a:sx n="66" d="100"/>
          <a:sy n="66" d="100"/>
        </p:scale>
        <p:origin x="-14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Sheet1!$F$5</c:f>
              <c:strCache>
                <c:ptCount val="1"/>
                <c:pt idx="0">
                  <c:v>Общо</c:v>
                </c:pt>
              </c:strCache>
            </c:strRef>
          </c:tx>
          <c:invertIfNegative val="0"/>
          <c:cat>
            <c:strRef>
              <c:f>Sheet1!$E$6:$E$11</c:f>
              <c:strCache>
                <c:ptCount val="6"/>
                <c:pt idx="0">
                  <c:v>15 - 18 години</c:v>
                </c:pt>
                <c:pt idx="1">
                  <c:v>19 - 24 години</c:v>
                </c:pt>
                <c:pt idx="2">
                  <c:v>25 - 34 години</c:v>
                </c:pt>
                <c:pt idx="3">
                  <c:v>35 - 44 години</c:v>
                </c:pt>
                <c:pt idx="4">
                  <c:v>45 - 54 години</c:v>
                </c:pt>
                <c:pt idx="5">
                  <c:v>54 - 64 години</c:v>
                </c:pt>
              </c:strCache>
            </c:strRef>
          </c:cat>
          <c:val>
            <c:numRef>
              <c:f>Sheet1!$F$6:$F$11</c:f>
              <c:numCache>
                <c:formatCode>General</c:formatCode>
                <c:ptCount val="6"/>
                <c:pt idx="0">
                  <c:v>11</c:v>
                </c:pt>
                <c:pt idx="1">
                  <c:v>572</c:v>
                </c:pt>
                <c:pt idx="2">
                  <c:v>41</c:v>
                </c:pt>
                <c:pt idx="3">
                  <c:v>15</c:v>
                </c:pt>
                <c:pt idx="4">
                  <c:v>1</c:v>
                </c:pt>
                <c:pt idx="5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Sheet1!$G$5</c:f>
              <c:strCache>
                <c:ptCount val="1"/>
                <c:pt idx="0">
                  <c:v>Жени</c:v>
                </c:pt>
              </c:strCache>
            </c:strRef>
          </c:tx>
          <c:invertIfNegative val="0"/>
          <c:cat>
            <c:strRef>
              <c:f>Sheet1!$E$6:$E$11</c:f>
              <c:strCache>
                <c:ptCount val="6"/>
                <c:pt idx="0">
                  <c:v>15 - 18 години</c:v>
                </c:pt>
                <c:pt idx="1">
                  <c:v>19 - 24 години</c:v>
                </c:pt>
                <c:pt idx="2">
                  <c:v>25 - 34 години</c:v>
                </c:pt>
                <c:pt idx="3">
                  <c:v>35 - 44 години</c:v>
                </c:pt>
                <c:pt idx="4">
                  <c:v>45 - 54 години</c:v>
                </c:pt>
                <c:pt idx="5">
                  <c:v>54 - 64 години</c:v>
                </c:pt>
              </c:strCache>
            </c:strRef>
          </c:cat>
          <c:val>
            <c:numRef>
              <c:f>Sheet1!$G$6:$G$11</c:f>
              <c:numCache>
                <c:formatCode>General</c:formatCode>
                <c:ptCount val="6"/>
                <c:pt idx="0">
                  <c:v>3</c:v>
                </c:pt>
                <c:pt idx="1">
                  <c:v>130</c:v>
                </c:pt>
                <c:pt idx="2">
                  <c:v>15</c:v>
                </c:pt>
                <c:pt idx="3">
                  <c:v>9</c:v>
                </c:pt>
                <c:pt idx="4">
                  <c:v>0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4396160"/>
        <c:axId val="284398336"/>
        <c:axId val="0"/>
      </c:bar3DChart>
      <c:catAx>
        <c:axId val="284396160"/>
        <c:scaling>
          <c:orientation val="minMax"/>
        </c:scaling>
        <c:delete val="0"/>
        <c:axPos val="b"/>
        <c:majorTickMark val="out"/>
        <c:minorTickMark val="none"/>
        <c:tickLblPos val="nextTo"/>
        <c:crossAx val="284398336"/>
        <c:crosses val="autoZero"/>
        <c:auto val="1"/>
        <c:lblAlgn val="ctr"/>
        <c:lblOffset val="100"/>
        <c:noMultiLvlLbl val="0"/>
      </c:catAx>
      <c:valAx>
        <c:axId val="284398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4396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EE217A4-44FB-42A1-9A46-BD6105547F02}" type="datetimeFigureOut">
              <a:rPr lang="bg-BG"/>
              <a:pPr>
                <a:defRPr/>
              </a:pPr>
              <a:t>24.4.2014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8838" y="741363"/>
            <a:ext cx="4946650" cy="3709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99000"/>
            <a:ext cx="5329238" cy="4452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bg-BG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96413"/>
            <a:ext cx="28876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3488" y="9396413"/>
            <a:ext cx="288766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C4F37F8-1421-4168-8FA1-B39B566B833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36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BF8A6F-5D03-4A63-8B51-663820C24540}" type="slidenum">
              <a:rPr lang="bg-BG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bg-BG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33698B-D551-49FF-8C48-9DE4534ABC20}" type="slidenum">
              <a:rPr lang="bg-BG" altLang="en-US" smtClean="0"/>
              <a:pPr eaLnBrk="1" hangingPunct="1"/>
              <a:t>11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09EE3F0-8BE5-4F17-9CE4-DDB864B055F8}" type="slidenum">
              <a:rPr lang="bg-BG" altLang="en-US" smtClean="0"/>
              <a:pPr eaLnBrk="1" hangingPunct="1"/>
              <a:t>13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ABC14A-65E6-40A9-BA7C-DF6CBCF4F215}" type="slidenum">
              <a:rPr lang="bg-BG" altLang="en-US" smtClean="0"/>
              <a:pPr eaLnBrk="1" hangingPunct="1"/>
              <a:t>16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CCEB9D-2189-4735-AE8C-CA7B3605041D}" type="slidenum">
              <a:rPr lang="bg-BG" altLang="en-US" smtClean="0"/>
              <a:pPr eaLnBrk="1" hangingPunct="1"/>
              <a:t>17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3429264-D2ED-4F98-BCB3-ADF79B12CE04}" type="slidenum">
              <a:rPr lang="bg-BG" altLang="en-US" smtClean="0"/>
              <a:pPr eaLnBrk="1" hangingPunct="1"/>
              <a:t>18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94B6B0-FB71-48A1-97D8-FC0274B6028C}" type="slidenum">
              <a:rPr lang="bg-BG" altLang="en-US" smtClean="0"/>
              <a:pPr eaLnBrk="1" hangingPunct="1"/>
              <a:t>19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642DD9-8BF4-4D21-8021-C540BCA32FB3}" type="slidenum">
              <a:rPr lang="bg-BG" altLang="en-US" smtClean="0"/>
              <a:pPr eaLnBrk="1" hangingPunct="1"/>
              <a:t>21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0719F7-64EE-4138-B6D9-4532DEBE6B42}" type="slidenum">
              <a:rPr lang="bg-BG" altLang="en-US" smtClean="0"/>
              <a:pPr eaLnBrk="1" hangingPunct="1"/>
              <a:t>30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3EB498-54D0-4F52-A9F2-230944908F29}" type="slidenum">
              <a:rPr lang="bg-BG" altLang="en-US" smtClean="0"/>
              <a:pPr eaLnBrk="1" hangingPunct="1"/>
              <a:t>2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12CBE13-A3D0-4140-AE43-5143A0FBC24C}" type="slidenum">
              <a:rPr lang="bg-BG" altLang="en-US" smtClean="0"/>
              <a:pPr eaLnBrk="1" hangingPunct="1"/>
              <a:t>3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997E12-60F8-493D-9905-0AB6E023C6E4}" type="slidenum">
              <a:rPr lang="bg-BG" altLang="en-US" smtClean="0"/>
              <a:pPr eaLnBrk="1" hangingPunct="1"/>
              <a:t>4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B13D03-9F67-45B2-BA4F-EC9490BB64ED}" type="slidenum">
              <a:rPr lang="bg-BG" altLang="en-US" smtClean="0"/>
              <a:pPr eaLnBrk="1" hangingPunct="1"/>
              <a:t>5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EC61EA0-5652-4C67-94C1-B8DFDF178B52}" type="slidenum">
              <a:rPr lang="bg-BG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bg-BG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AAD3554-D779-4CE8-B624-3DE81E1EA85F}" type="slidenum">
              <a:rPr lang="bg-BG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bg-BG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33698B-D551-49FF-8C48-9DE4534ABC20}" type="slidenum">
              <a:rPr lang="bg-BG" altLang="en-US" smtClean="0"/>
              <a:pPr eaLnBrk="1" hangingPunct="1"/>
              <a:t>9</a:t>
            </a:fld>
            <a:endParaRPr lang="bg-BG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33698B-D551-49FF-8C48-9DE4534ABC20}" type="slidenum">
              <a:rPr lang="bg-BG" altLang="en-US" smtClean="0"/>
              <a:pPr eaLnBrk="1" hangingPunct="1"/>
              <a:t>10</a:t>
            </a:fld>
            <a:endParaRPr lang="bg-BG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2F1E4-9690-4EF6-A640-C9791C2E628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4433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0FBE0-548C-466F-92CC-0A42829F0A6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3348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7952D-1745-4F2B-8177-808FA2D5DF9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9022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F78C1-28EB-4970-8BA7-8A9F1BB49B9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248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2686D-8A93-4309-A2F4-F9FD1102F5A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98296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4E480-16F4-4BFF-8573-AFD99234EF6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41772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575B7-BDFF-4BA4-B3FB-44301474E6A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54964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C4277-2A34-4A10-82ED-4D85852F09C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22078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2B244-6C71-42F1-8C69-6C2AAD1F590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77187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4C90-CDD3-4EBD-B002-24EAE3FB4B9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6439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5E794-582E-4CA4-9D72-7C2FC21BE2C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0544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B8B931C-7DD1-4715-90FC-6644A38D4C4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B88472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1.png"/><Relationship Id="rId5" Type="http://schemas.openxmlformats.org/officeDocument/2006/relationships/image" Target="../media/image2.wmf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2.bin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3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image" Target="../media/image14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7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8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9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1.png"/><Relationship Id="rId5" Type="http://schemas.openxmlformats.org/officeDocument/2006/relationships/image" Target="../media/image2.wmf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30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0.e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5138" y="2384425"/>
            <a:ext cx="7531100" cy="14414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Дистанционно и електронно обучение по Компютърни науки </a:t>
            </a:r>
            <a:b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ФКСУ, Технически университет-София </a:t>
            </a:r>
            <a:endParaRPr lang="bg-BG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7338" y="4400550"/>
            <a:ext cx="7883525" cy="755650"/>
          </a:xfrm>
        </p:spPr>
        <p:txBody>
          <a:bodyPr rtlCol="0">
            <a:noAutofit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g-BG" sz="2800" b="1" dirty="0" smtClean="0">
                <a:solidFill>
                  <a:schemeClr val="accent1">
                    <a:lumMod val="50000"/>
                  </a:schemeClr>
                </a:solidFill>
              </a:rPr>
              <a:t>доц. д-р инж. Аделина Алексиева-Петрова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g-BG" sz="2800" b="1" dirty="0" smtClean="0">
                <a:solidFill>
                  <a:schemeClr val="accent1">
                    <a:lumMod val="50000"/>
                  </a:schemeClr>
                </a:solidFill>
              </a:rPr>
              <a:t>ФКСУ, ТУ-София</a:t>
            </a: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171450" y="8778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1368425" y="5408613"/>
            <a:ext cx="64008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bg-BG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205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055" name="Object 2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TextBox 3"/>
          <p:cNvSpPr txBox="1">
            <a:spLocks noChangeArrowheads="1"/>
          </p:cNvSpPr>
          <p:nvPr/>
        </p:nvSpPr>
        <p:spPr bwMode="auto">
          <a:xfrm>
            <a:off x="579438" y="5430838"/>
            <a:ext cx="7300912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639763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004888" indent="-228600" eaLnBrk="0" hangingPunct="0">
              <a:spcBef>
                <a:spcPct val="20000"/>
              </a:spcBef>
              <a:buClr>
                <a:srgbClr val="D2DA7A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279525" indent="-228600" eaLnBrk="0" hangingPunct="0">
              <a:spcBef>
                <a:spcPct val="20000"/>
              </a:spcBef>
              <a:buClr>
                <a:srgbClr val="FADA7A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1554163" indent="-228600" eaLnBrk="0" hangingPunct="0">
              <a:spcBef>
                <a:spcPct val="20000"/>
              </a:spcBef>
              <a:buClr>
                <a:srgbClr val="B88472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0113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88472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4685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88472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29257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88472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3829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88472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None/>
            </a:pPr>
            <a:r>
              <a:rPr lang="ru-RU" altLang="en-US" sz="2000" b="1" i="1" dirty="0">
                <a:solidFill>
                  <a:srgbClr val="373D54"/>
                </a:solidFill>
              </a:rPr>
              <a:t/>
            </a:r>
            <a:br>
              <a:rPr lang="ru-RU" altLang="en-US" sz="2000" b="1" i="1" dirty="0">
                <a:solidFill>
                  <a:srgbClr val="373D54"/>
                </a:solidFill>
              </a:rPr>
            </a:br>
            <a:r>
              <a:rPr lang="ru-RU" altLang="en-US" sz="2000" b="1" i="1" dirty="0" smtClean="0">
                <a:solidFill>
                  <a:srgbClr val="373D54"/>
                </a:solidFill>
              </a:rPr>
              <a:t>24-26.04.2014 </a:t>
            </a:r>
            <a:r>
              <a:rPr lang="bg-BG" altLang="en-US" sz="2000" b="1" i="1" dirty="0" smtClean="0">
                <a:solidFill>
                  <a:srgbClr val="373D54"/>
                </a:solidFill>
              </a:rPr>
              <a:t>г</a:t>
            </a:r>
            <a:r>
              <a:rPr lang="ru-RU" altLang="en-US" sz="2000" b="1" i="1" dirty="0" smtClean="0">
                <a:solidFill>
                  <a:srgbClr val="373D54"/>
                </a:solidFill>
              </a:rPr>
              <a:t>., </a:t>
            </a:r>
            <a:r>
              <a:rPr lang="ru-RU" altLang="en-US" sz="2000" b="1" i="1" dirty="0">
                <a:solidFill>
                  <a:srgbClr val="373D54"/>
                </a:solidFill>
              </a:rPr>
              <a:t>х-л „Камена“, гр. Велинград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altLang="en-US" sz="2800" b="1" dirty="0">
              <a:solidFill>
                <a:srgbClr val="373D54"/>
              </a:solidFill>
            </a:endParaRPr>
          </a:p>
        </p:txBody>
      </p:sp>
      <p:sp>
        <p:nvSpPr>
          <p:cNvPr id="2057" name="TextBox 14"/>
          <p:cNvSpPr txBox="1">
            <a:spLocks noChangeArrowheads="1"/>
          </p:cNvSpPr>
          <p:nvPr/>
        </p:nvSpPr>
        <p:spPr bwMode="auto">
          <a:xfrm>
            <a:off x="0" y="0"/>
            <a:ext cx="8459788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639763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004888" indent="-228600" eaLnBrk="0" hangingPunct="0">
              <a:spcBef>
                <a:spcPct val="20000"/>
              </a:spcBef>
              <a:buClr>
                <a:srgbClr val="D2DA7A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279525" indent="-228600" eaLnBrk="0" hangingPunct="0">
              <a:spcBef>
                <a:spcPct val="20000"/>
              </a:spcBef>
              <a:buClr>
                <a:srgbClr val="FADA7A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1554163" indent="-228600" eaLnBrk="0" hangingPunct="0">
              <a:spcBef>
                <a:spcPct val="20000"/>
              </a:spcBef>
              <a:buClr>
                <a:srgbClr val="B88472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0113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88472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4685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88472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29257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88472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3829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88472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None/>
            </a:pPr>
            <a:r>
              <a:rPr lang="ru-RU" altLang="en-US" sz="2000" b="1" i="1" dirty="0">
                <a:solidFill>
                  <a:srgbClr val="373D54"/>
                </a:solidFill>
              </a:rPr>
              <a:t>Национална </a:t>
            </a:r>
            <a:r>
              <a:rPr lang="ru-RU" altLang="en-US" sz="2000" b="1" i="1" dirty="0" smtClean="0">
                <a:solidFill>
                  <a:srgbClr val="373D54"/>
                </a:solidFill>
              </a:rPr>
              <a:t>Конференция на КОНТРАКС и БИОМ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altLang="en-US" sz="2000" b="1" i="1" dirty="0" smtClean="0">
                <a:solidFill>
                  <a:srgbClr val="373D54"/>
                </a:solidFill>
              </a:rPr>
              <a:t>ИНОВАТИВНИ РЕШЕНИЯ И </a:t>
            </a:r>
            <a:r>
              <a:rPr lang="ru-RU" altLang="en-US" sz="2000" b="1" i="1" dirty="0">
                <a:solidFill>
                  <a:srgbClr val="373D54"/>
                </a:solidFill>
              </a:rPr>
              <a:t>ДОБРИ ПРАКТИКИ ВЪВ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altLang="en-US" sz="2000" b="1" i="1" dirty="0">
                <a:solidFill>
                  <a:srgbClr val="373D54"/>
                </a:solidFill>
              </a:rPr>
              <a:t>ВИСШЕТО ОБРАЗОВАНИЕ</a:t>
            </a:r>
            <a:br>
              <a:rPr lang="ru-RU" altLang="en-US" sz="2000" b="1" i="1" dirty="0">
                <a:solidFill>
                  <a:srgbClr val="373D54"/>
                </a:solidFill>
              </a:rPr>
            </a:br>
            <a:endParaRPr lang="en-US" altLang="en-US" sz="2000" b="1" dirty="0">
              <a:solidFill>
                <a:srgbClr val="373D54"/>
              </a:solidFill>
            </a:endParaRPr>
          </a:p>
        </p:txBody>
      </p:sp>
      <p:sp>
        <p:nvSpPr>
          <p:cNvPr id="2058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C533F4-D2CF-451E-8334-38DDDEA3B25E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1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8" y="6428129"/>
            <a:ext cx="1196764" cy="264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56" y="1078976"/>
            <a:ext cx="7791019" cy="9541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Видеоконферентно</a:t>
            </a:r>
            <a:r>
              <a:rPr lang="bg-BG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технологично решение </a:t>
            </a:r>
            <a:endParaRPr lang="en-US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528900"/>
            <a:ext cx="7620000" cy="3871900"/>
          </a:xfrm>
        </p:spPr>
        <p:txBody>
          <a:bodyPr/>
          <a:lstStyle/>
          <a:p>
            <a:pPr eaLnBrk="1" hangingPunct="1"/>
            <a:r>
              <a:rPr lang="ru-RU" altLang="en-US" dirty="0" err="1"/>
              <a:t>Видеоконферентно</a:t>
            </a:r>
            <a:r>
              <a:rPr lang="ru-RU" altLang="en-US" dirty="0"/>
              <a:t> технологично решение </a:t>
            </a:r>
            <a:r>
              <a:rPr lang="ru-RU" altLang="en-US" dirty="0" err="1"/>
              <a:t>към</a:t>
            </a:r>
            <a:r>
              <a:rPr lang="ru-RU" altLang="en-US" dirty="0"/>
              <a:t> проект по Оперативна </a:t>
            </a:r>
            <a:r>
              <a:rPr lang="ru-RU" altLang="en-US" dirty="0" err="1"/>
              <a:t>програма</a:t>
            </a:r>
            <a:r>
              <a:rPr lang="ru-RU" altLang="en-US" dirty="0"/>
              <a:t> „Развитие на </a:t>
            </a:r>
            <a:r>
              <a:rPr lang="ru-RU" altLang="en-US" dirty="0" err="1"/>
              <a:t>човешките</a:t>
            </a:r>
            <a:r>
              <a:rPr lang="ru-RU" altLang="en-US" dirty="0"/>
              <a:t> </a:t>
            </a:r>
            <a:r>
              <a:rPr lang="ru-RU" altLang="en-US" dirty="0" err="1"/>
              <a:t>ресурси</a:t>
            </a:r>
            <a:r>
              <a:rPr lang="ru-RU" altLang="en-US" dirty="0"/>
              <a:t> 2007-2013”, приоритетна ос 4 „Развитие на </a:t>
            </a:r>
            <a:r>
              <a:rPr lang="ru-RU" altLang="en-US" dirty="0" err="1"/>
              <a:t>дистанционни</a:t>
            </a:r>
            <a:r>
              <a:rPr lang="ru-RU" altLang="en-US" dirty="0"/>
              <a:t> </a:t>
            </a:r>
            <a:r>
              <a:rPr lang="ru-RU" altLang="en-US" dirty="0" err="1"/>
              <a:t>форми</a:t>
            </a:r>
            <a:r>
              <a:rPr lang="ru-RU" altLang="en-US" dirty="0"/>
              <a:t> на обучение в </a:t>
            </a:r>
            <a:r>
              <a:rPr lang="ru-RU" altLang="en-US" dirty="0" err="1"/>
              <a:t>системата</a:t>
            </a:r>
            <a:r>
              <a:rPr lang="ru-RU" altLang="en-US" dirty="0"/>
              <a:t> на </a:t>
            </a:r>
            <a:r>
              <a:rPr lang="ru-RU" altLang="en-US" dirty="0" err="1"/>
              <a:t>висшето</a:t>
            </a:r>
            <a:r>
              <a:rPr lang="ru-RU" altLang="en-US" dirty="0"/>
              <a:t> образование</a:t>
            </a:r>
            <a:r>
              <a:rPr lang="ru-RU" altLang="en-US" dirty="0" smtClean="0"/>
              <a:t>”.</a:t>
            </a:r>
          </a:p>
          <a:p>
            <a:pPr eaLnBrk="1" hangingPunct="1"/>
            <a:endParaRPr lang="ru-RU" altLang="en-US" dirty="0"/>
          </a:p>
          <a:p>
            <a:pPr eaLnBrk="1" hangingPunct="1"/>
            <a:r>
              <a:rPr lang="ru-RU" altLang="en-US" dirty="0" err="1"/>
              <a:t>Решението</a:t>
            </a:r>
            <a:r>
              <a:rPr lang="ru-RU" altLang="en-US" dirty="0"/>
              <a:t> се </a:t>
            </a:r>
            <a:r>
              <a:rPr lang="ru-RU" altLang="en-US" dirty="0" err="1"/>
              <a:t>осъществява</a:t>
            </a:r>
            <a:r>
              <a:rPr lang="ru-RU" altLang="en-US" dirty="0"/>
              <a:t> на </a:t>
            </a:r>
            <a:r>
              <a:rPr lang="ru-RU" altLang="en-US" dirty="0" err="1"/>
              <a:t>базата</a:t>
            </a:r>
            <a:r>
              <a:rPr lang="ru-RU" altLang="en-US" dirty="0"/>
              <a:t> на </a:t>
            </a:r>
            <a:r>
              <a:rPr lang="ru-RU" altLang="en-US" dirty="0" err="1"/>
              <a:t>специализиран</a:t>
            </a:r>
            <a:r>
              <a:rPr lang="ru-RU" altLang="en-US" dirty="0"/>
              <a:t> </a:t>
            </a:r>
            <a:r>
              <a:rPr lang="ru-RU" altLang="en-US" dirty="0" err="1"/>
              <a:t>инструментариум</a:t>
            </a:r>
            <a:r>
              <a:rPr lang="ru-RU" altLang="en-US" dirty="0"/>
              <a:t> за поточно </a:t>
            </a:r>
            <a:r>
              <a:rPr lang="ru-RU" altLang="en-US" dirty="0" err="1"/>
              <a:t>излъчване</a:t>
            </a:r>
            <a:r>
              <a:rPr lang="ru-RU" altLang="en-US" dirty="0"/>
              <a:t>, </a:t>
            </a:r>
            <a:r>
              <a:rPr lang="ru-RU" altLang="en-US" dirty="0" err="1"/>
              <a:t>запис</a:t>
            </a:r>
            <a:r>
              <a:rPr lang="ru-RU" altLang="en-US" dirty="0"/>
              <a:t> и обработка на </a:t>
            </a:r>
            <a:r>
              <a:rPr lang="ru-RU" altLang="en-US" dirty="0" err="1"/>
              <a:t>видеоучебни</a:t>
            </a:r>
            <a:r>
              <a:rPr lang="ru-RU" altLang="en-US" dirty="0"/>
              <a:t> </a:t>
            </a:r>
            <a:r>
              <a:rPr lang="ru-RU" altLang="en-US" dirty="0" err="1" smtClean="0"/>
              <a:t>материали</a:t>
            </a:r>
            <a:r>
              <a:rPr lang="ru-RU" altLang="en-US" dirty="0" smtClean="0"/>
              <a:t>.</a:t>
            </a:r>
            <a:endParaRPr lang="bg-BG" altLang="en-US" dirty="0" smtClean="0"/>
          </a:p>
          <a:p>
            <a:pPr eaLnBrk="1" hangingPunct="1"/>
            <a:endParaRPr lang="en-US" altLang="en-US" dirty="0" smtClean="0"/>
          </a:p>
        </p:txBody>
      </p:sp>
      <p:graphicFrame>
        <p:nvGraphicFramePr>
          <p:cNvPr id="8196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1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0D87E-22E9-4DE2-B743-844339B0EE2C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10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8" y="6297724"/>
            <a:ext cx="1196764" cy="264771"/>
          </a:xfrm>
          <a:prstGeom prst="rect">
            <a:avLst/>
          </a:prstGeom>
        </p:spPr>
      </p:pic>
      <p:pic>
        <p:nvPicPr>
          <p:cNvPr id="9" name="Picture 14" descr="logo_bg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eu%20fla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747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56" y="1078976"/>
            <a:ext cx="7791019" cy="9541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Хардуерна част </a:t>
            </a:r>
            <a:endParaRPr lang="en-US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168860"/>
            <a:ext cx="7620000" cy="4231940"/>
          </a:xfrm>
        </p:spPr>
        <p:txBody>
          <a:bodyPr/>
          <a:lstStyle/>
          <a:p>
            <a:pPr marL="114300" indent="0">
              <a:buNone/>
            </a:pPr>
            <a:r>
              <a:rPr lang="en-US" sz="3200" b="1" dirty="0"/>
              <a:t>Life Size</a:t>
            </a:r>
          </a:p>
          <a:p>
            <a:pPr lvl="0"/>
            <a:r>
              <a:rPr lang="bg-BG" sz="2800" dirty="0" err="1"/>
              <a:t>Видеоконферентен</a:t>
            </a:r>
            <a:r>
              <a:rPr lang="bg-BG" sz="2800" dirty="0"/>
              <a:t> терминал за създаване на </a:t>
            </a:r>
            <a:r>
              <a:rPr lang="bg-BG" sz="2800" dirty="0" err="1"/>
              <a:t>видеоучебни</a:t>
            </a:r>
            <a:r>
              <a:rPr lang="bg-BG" sz="2800" dirty="0"/>
              <a:t> </a:t>
            </a:r>
            <a:r>
              <a:rPr lang="bg-BG" sz="2800" dirty="0" smtClean="0"/>
              <a:t>материали;</a:t>
            </a:r>
            <a:endParaRPr lang="en-US" sz="2800" dirty="0"/>
          </a:p>
          <a:p>
            <a:r>
              <a:rPr lang="bg-BG" sz="2800" dirty="0"/>
              <a:t>Пулт за </a:t>
            </a:r>
            <a:r>
              <a:rPr lang="bg-BG" sz="2800" dirty="0" smtClean="0"/>
              <a:t>управление.</a:t>
            </a:r>
            <a:endParaRPr lang="en-US" altLang="en-US" sz="2800" dirty="0" smtClean="0"/>
          </a:p>
        </p:txBody>
      </p:sp>
      <p:graphicFrame>
        <p:nvGraphicFramePr>
          <p:cNvPr id="8196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3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0D87E-22E9-4DE2-B743-844339B0EE2C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11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069341"/>
            <a:ext cx="2413000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118" y="3861048"/>
            <a:ext cx="293846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8" y="6297724"/>
            <a:ext cx="1196764" cy="264771"/>
          </a:xfrm>
          <a:prstGeom prst="rect">
            <a:avLst/>
          </a:prstGeom>
        </p:spPr>
      </p:pic>
      <p:pic>
        <p:nvPicPr>
          <p:cNvPr id="9" name="Picture 14" descr="logo_bg[1]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eu%20fla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09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990" y="681718"/>
            <a:ext cx="76200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eaLnBrk="1" fontAlgn="auto" hangingPunct="1">
              <a:spcAft>
                <a:spcPts val="0"/>
              </a:spcAft>
            </a:pPr>
            <a:r>
              <a:rPr lang="bg-BG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Софтуерна част</a:t>
            </a:r>
            <a:endParaRPr lang="en-US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bg-BG" sz="2400" b="1" dirty="0" err="1"/>
              <a:t>LifeSize</a:t>
            </a:r>
            <a:r>
              <a:rPr lang="bg-BG" sz="2400" b="1" dirty="0"/>
              <a:t> </a:t>
            </a:r>
            <a:r>
              <a:rPr lang="bg-BG" sz="2400" b="1" dirty="0" err="1"/>
              <a:t>Video</a:t>
            </a:r>
            <a:r>
              <a:rPr lang="bg-BG" sz="2400" b="1" dirty="0"/>
              <a:t> </a:t>
            </a:r>
            <a:r>
              <a:rPr lang="bg-BG" sz="2400" b="1" dirty="0" err="1"/>
              <a:t>Center</a:t>
            </a:r>
            <a:r>
              <a:rPr lang="bg-BG" sz="2400" b="1" dirty="0"/>
              <a:t> 2200</a:t>
            </a:r>
            <a:endParaRPr lang="en-US" sz="2400" b="1" dirty="0"/>
          </a:p>
          <a:p>
            <a:pPr lvl="0"/>
            <a:r>
              <a:rPr lang="bg-BG" dirty="0"/>
              <a:t>Възможност за едновременно поточно излъчване към стотици потребители;</a:t>
            </a:r>
            <a:endParaRPr lang="en-US" dirty="0"/>
          </a:p>
          <a:p>
            <a:pPr lvl="0"/>
            <a:r>
              <a:rPr lang="bg-BG" dirty="0"/>
              <a:t>Позволява 1000 едновременни </a:t>
            </a:r>
            <a:r>
              <a:rPr lang="bg-BG" dirty="0" err="1"/>
              <a:t>конекции</a:t>
            </a:r>
            <a:r>
              <a:rPr lang="bg-BG" dirty="0"/>
              <a:t> към него на живо със забавяне само от 100 </a:t>
            </a:r>
            <a:r>
              <a:rPr lang="en-US" dirty="0" err="1" smtClean="0"/>
              <a:t>ms</a:t>
            </a:r>
            <a:r>
              <a:rPr lang="bg-BG" dirty="0" smtClean="0"/>
              <a:t>;</a:t>
            </a:r>
            <a:endParaRPr lang="en-US" dirty="0"/>
          </a:p>
          <a:p>
            <a:pPr lvl="0"/>
            <a:r>
              <a:rPr lang="bg-BG" dirty="0"/>
              <a:t>Възможност за контролиран запис и </a:t>
            </a:r>
            <a:r>
              <a:rPr lang="bg-BG" dirty="0" err="1"/>
              <a:t>последваща</a:t>
            </a:r>
            <a:r>
              <a:rPr lang="bg-BG" dirty="0"/>
              <a:t> обработка на </a:t>
            </a:r>
            <a:r>
              <a:rPr lang="bg-BG" dirty="0" err="1"/>
              <a:t>видеоконферентните</a:t>
            </a:r>
            <a:r>
              <a:rPr lang="bg-BG" dirty="0"/>
              <a:t> </a:t>
            </a:r>
            <a:r>
              <a:rPr lang="bg-BG" dirty="0" smtClean="0"/>
              <a:t>сесии;</a:t>
            </a:r>
            <a:endParaRPr lang="en-US" dirty="0"/>
          </a:p>
          <a:p>
            <a:pPr lvl="0"/>
            <a:r>
              <a:rPr lang="bg-BG" dirty="0"/>
              <a:t>По време на </a:t>
            </a:r>
            <a:r>
              <a:rPr lang="bg-BG" dirty="0" err="1"/>
              <a:t>видеоконферентната</a:t>
            </a:r>
            <a:r>
              <a:rPr lang="bg-BG" dirty="0"/>
              <a:t> връзка синхронизирано с видеото и </a:t>
            </a:r>
            <a:r>
              <a:rPr lang="bg-BG" dirty="0" err="1"/>
              <a:t>аудиото</a:t>
            </a:r>
            <a:r>
              <a:rPr lang="bg-BG" dirty="0"/>
              <a:t> от преподавателя, вървят и електронните материали, които той използва – слайдове, изображения, </a:t>
            </a:r>
            <a:r>
              <a:rPr lang="bg-BG" dirty="0" smtClean="0"/>
              <a:t>видео;</a:t>
            </a:r>
            <a:endParaRPr lang="en-US" dirty="0"/>
          </a:p>
          <a:p>
            <a:r>
              <a:rPr lang="bg-BG" dirty="0"/>
              <a:t>Лесна интеграция със системата за дистанционно обучение, за </a:t>
            </a:r>
            <a:r>
              <a:rPr lang="bg-BG" dirty="0" err="1"/>
              <a:t>презентиране</a:t>
            </a:r>
            <a:r>
              <a:rPr lang="bg-BG" dirty="0"/>
              <a:t> на видео материалите през нея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12</a:t>
            </a:fld>
            <a:endParaRPr lang="bg-BG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8" y="6428129"/>
            <a:ext cx="1196764" cy="264771"/>
          </a:xfrm>
          <a:prstGeom prst="rect">
            <a:avLst/>
          </a:prstGeom>
        </p:spPr>
      </p:pic>
      <p:pic>
        <p:nvPicPr>
          <p:cNvPr id="7" name="Picture 14" descr="logo_bg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eu%20fl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506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078593"/>
            <a:ext cx="7620000" cy="722313"/>
          </a:xfrm>
        </p:spPr>
        <p:txBody>
          <a:bodyPr vert="horz" lIns="91440" tIns="45720" rIns="91440" bIns="45720" rtlCol="0" anchor="ctr">
            <a:noAutofit/>
          </a:bodyPr>
          <a:lstStyle/>
          <a:p>
            <a:pPr eaLnBrk="1" fontAlgn="auto" hangingPunct="1">
              <a:spcAft>
                <a:spcPts val="0"/>
              </a:spcAft>
            </a:pPr>
            <a:r>
              <a:rPr lang="bg-BG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LifeSize</a:t>
            </a:r>
            <a:r>
              <a:rPr lang="bg-BG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bg-BG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Video</a:t>
            </a:r>
            <a:r>
              <a:rPr lang="bg-BG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bg-BG" sz="36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Center</a:t>
            </a:r>
            <a:endParaRPr lang="en-US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B12FD5C-C882-4C9B-A132-A5E81F9900E7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13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graphicFrame>
        <p:nvGraphicFramePr>
          <p:cNvPr id="11270" name="Object 4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2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7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63" y="1988840"/>
            <a:ext cx="8064896" cy="466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logo_bg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eu%20fla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70" y="6517662"/>
            <a:ext cx="1196764" cy="264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14</a:t>
            </a:fld>
            <a:endParaRPr lang="bg-BG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396" y="4515479"/>
            <a:ext cx="4608512" cy="23425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logo_bg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eu%20fla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75862"/>
            <a:ext cx="5832140" cy="343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0418" y="4948075"/>
            <a:ext cx="35278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smtClean="0"/>
              <a:t>Модул: </a:t>
            </a:r>
            <a:r>
              <a:rPr lang="bg-BG" b="1" dirty="0" err="1"/>
              <a:t>Автентикация</a:t>
            </a:r>
            <a:r>
              <a:rPr lang="bg-BG" b="1" dirty="0"/>
              <a:t> на потребителите - разпознаване на лицето на потребителя</a:t>
            </a:r>
            <a:endParaRPr lang="en-US" dirty="0"/>
          </a:p>
          <a:p>
            <a:r>
              <a:rPr lang="en-US" dirty="0"/>
              <a:t>(Face Authentication)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5" r:id="rId7" imgW="1119188" imgH="1095375" progId="MSDraw">
                  <p:embed/>
                </p:oleObj>
              </mc:Choice>
              <mc:Fallback>
                <p:oleObj r:id="rId7" imgW="1119188" imgH="1095375" progId="MSDraw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765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15</a:t>
            </a:fld>
            <a:endParaRPr lang="bg-BG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20" y="1484784"/>
            <a:ext cx="4824536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logo_bg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eu%20fla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2" r:id="rId6" imgW="1119188" imgH="1095375" progId="MSDraw">
                  <p:embed/>
                </p:oleObj>
              </mc:Choice>
              <mc:Fallback>
                <p:oleObj r:id="rId6" imgW="1119188" imgH="1095375" progId="MSDraw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512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85" y="789214"/>
            <a:ext cx="7620000" cy="86387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2800" b="1" dirty="0" smtClean="0"/>
              <a:t>Система за управление на учебно съдържание</a:t>
            </a:r>
            <a:endParaRPr lang="en-US" sz="2800" b="1" dirty="0"/>
          </a:p>
        </p:txBody>
      </p:sp>
      <p:graphicFrame>
        <p:nvGraphicFramePr>
          <p:cNvPr id="12292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4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4887F3C-2548-4F75-AD6B-89BF0F29D4CF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16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4" y="1592796"/>
            <a:ext cx="7318085" cy="521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logo_bg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eu%20fla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19050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Електронно съдържание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42875" y="4400550"/>
          <a:ext cx="8029575" cy="20621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76047"/>
                <a:gridCol w="3357824"/>
                <a:gridCol w="1495704"/>
              </a:tblGrid>
              <a:tr h="687387">
                <a:tc gridSpan="2">
                  <a:txBody>
                    <a:bodyPr/>
                    <a:lstStyle/>
                    <a:p>
                      <a:pPr marL="0" marR="0" indent="360045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 dirty="0">
                          <a:effectLst/>
                        </a:rPr>
                        <a:t>Брой програми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</a:tr>
              <a:tr h="343694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Инстанция на Moodle за курсове на български език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бакалавърски програми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</a:tr>
              <a:tr h="3436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магистърски програми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3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</a:tr>
              <a:tr h="343694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 dirty="0">
                          <a:effectLst/>
                        </a:rPr>
                        <a:t>Инстанция на </a:t>
                      </a:r>
                      <a:r>
                        <a:rPr lang="bg-BG" sz="2000" dirty="0" err="1">
                          <a:effectLst/>
                        </a:rPr>
                        <a:t>Moodle</a:t>
                      </a:r>
                      <a:r>
                        <a:rPr lang="bg-BG" sz="2000" dirty="0">
                          <a:effectLst/>
                        </a:rPr>
                        <a:t> за курсове на английски език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бакалавърски програми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</a:tr>
              <a:tr h="3436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магистърски програми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3" marR="68573" marT="0" marB="0"/>
                </a:tc>
              </a:tr>
            </a:tbl>
          </a:graphicData>
        </a:graphic>
      </p:graphicFrame>
      <p:graphicFrame>
        <p:nvGraphicFramePr>
          <p:cNvPr id="13338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3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39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F3A05F-EA01-4306-A431-F12A49AC0B29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17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15900" y="1520825"/>
          <a:ext cx="7956550" cy="25923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7162"/>
                <a:gridCol w="2985637"/>
                <a:gridCol w="1823751"/>
              </a:tblGrid>
              <a:tr h="37034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Брой курсове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</a:tr>
              <a:tr h="542363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Инстанция на Moodle за курсове на български език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бакалавърски програми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84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</a:tr>
              <a:tr h="5686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магистърски програми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32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</a:tr>
              <a:tr h="542363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 dirty="0">
                          <a:effectLst/>
                        </a:rPr>
                        <a:t>Инстанция на </a:t>
                      </a:r>
                      <a:r>
                        <a:rPr lang="bg-BG" sz="2000" dirty="0" err="1">
                          <a:effectLst/>
                        </a:rPr>
                        <a:t>Moodle</a:t>
                      </a:r>
                      <a:r>
                        <a:rPr lang="bg-BG" sz="2000" dirty="0">
                          <a:effectLst/>
                        </a:rPr>
                        <a:t> за курсове на английски език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бакалавърски програми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77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</a:tr>
              <a:tr h="5686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>
                          <a:effectLst/>
                        </a:rPr>
                        <a:t>магистърски програми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g-BG" sz="2000" dirty="0">
                          <a:effectLst/>
                        </a:rPr>
                        <a:t>14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4" marR="68564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047518" y="1600200"/>
            <a:ext cx="2029681" cy="4800600"/>
          </a:xfrm>
        </p:spPr>
        <p:txBody>
          <a:bodyPr/>
          <a:lstStyle/>
          <a:p>
            <a:pPr eaLnBrk="1" hangingPunct="1"/>
            <a:r>
              <a:rPr lang="bg-BG" altLang="en-US" dirty="0" smtClean="0"/>
              <a:t>Топология на електронен курс</a:t>
            </a:r>
            <a:endParaRPr lang="en-US" alt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95A2D5-5249-4A08-80C0-32D809BD8E6D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18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graphicFrame>
        <p:nvGraphicFramePr>
          <p:cNvPr id="14341" name="Object 4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2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2" name="Picture 2" descr="ComputerScience-CA Screenshot 2- 10_9_2013 г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8" y="1212198"/>
            <a:ext cx="5976291" cy="5529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logo_bg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eu%20fla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5373688"/>
            <a:ext cx="7620000" cy="1027112"/>
          </a:xfrm>
        </p:spPr>
        <p:txBody>
          <a:bodyPr/>
          <a:lstStyle/>
          <a:p>
            <a:pPr marL="114300" indent="0" eaLnBrk="1" hangingPunct="1">
              <a:buFont typeface="Arial" charset="0"/>
              <a:buNone/>
            </a:pPr>
            <a:r>
              <a:rPr lang="bg-BG" altLang="en-US" b="1" i="1" smtClean="0"/>
              <a:t>Фрагмент, илюстриращ експеримент за изследване програмния модел на компютърна архитектура  посредством симулационни изследвания на система процесорни инструкции</a:t>
            </a:r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092C87-BBA8-48EF-8F19-A386E03A8324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19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graphicFrame>
        <p:nvGraphicFramePr>
          <p:cNvPr id="15365" name="Object 4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6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6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2400"/>
            <a:ext cx="8077200" cy="52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altLang="zh-CN" sz="2400" b="1" kern="0" dirty="0"/>
              <a:t>Проект: BG051PO001-4.3.04-</a:t>
            </a:r>
            <a:r>
              <a:rPr lang="ru-RU" altLang="zh-CN" sz="2400" b="1" kern="0" dirty="0"/>
              <a:t>004</a:t>
            </a:r>
            <a:r>
              <a:rPr lang="en-US" altLang="zh-CN" sz="2400" b="1" kern="0" dirty="0"/>
              <a:t>4</a:t>
            </a:r>
            <a:r>
              <a:rPr lang="ru-RU" altLang="zh-CN" sz="2400" b="1" kern="0" dirty="0"/>
              <a:t> </a:t>
            </a:r>
            <a:r>
              <a:rPr lang="en-US" altLang="zh-CN" sz="2400" b="1" kern="0" dirty="0"/>
              <a:t/>
            </a:r>
            <a:br>
              <a:rPr lang="en-US" altLang="zh-CN" sz="2400" b="1" kern="0" dirty="0"/>
            </a:br>
            <a:r>
              <a:rPr lang="bg-BG" altLang="zh-CN" sz="2400" b="1" i="1" kern="0" dirty="0" smtClean="0"/>
              <a:t>„</a:t>
            </a:r>
            <a:r>
              <a:rPr lang="ru-RU" altLang="en-US" sz="2400" b="1" i="1" kern="0" dirty="0" err="1"/>
              <a:t>Формални</a:t>
            </a:r>
            <a:r>
              <a:rPr lang="ru-RU" altLang="en-US" sz="2400" b="1" i="1" kern="0" dirty="0"/>
              <a:t> и </a:t>
            </a:r>
            <a:r>
              <a:rPr lang="ru-RU" altLang="en-US" sz="2400" b="1" i="1" kern="0" dirty="0" err="1"/>
              <a:t>неформални</a:t>
            </a:r>
            <a:r>
              <a:rPr lang="ru-RU" altLang="en-US" sz="2400" b="1" i="1" kern="0" dirty="0"/>
              <a:t> </a:t>
            </a:r>
            <a:r>
              <a:rPr lang="ru-RU" altLang="en-US" sz="2400" b="1" i="1" kern="0" dirty="0" err="1"/>
              <a:t>електронни</a:t>
            </a:r>
            <a:r>
              <a:rPr lang="ru-RU" altLang="en-US" sz="2400" b="1" i="1" kern="0" dirty="0"/>
              <a:t> </a:t>
            </a:r>
            <a:r>
              <a:rPr lang="ru-RU" altLang="en-US" sz="2400" b="1" i="1" kern="0" dirty="0" err="1"/>
              <a:t>форми</a:t>
            </a:r>
            <a:r>
              <a:rPr lang="ru-RU" altLang="en-US" sz="2400" b="1" i="1" kern="0" dirty="0"/>
              <a:t> </a:t>
            </a:r>
            <a:r>
              <a:rPr lang="ru-RU" altLang="en-US" sz="2400" b="1" i="1" kern="0" dirty="0" smtClean="0"/>
              <a:t>за дистанционно </a:t>
            </a:r>
            <a:r>
              <a:rPr lang="ru-RU" altLang="en-US" sz="2400" b="1" i="1" kern="0" dirty="0"/>
              <a:t>обучение по „</a:t>
            </a:r>
            <a:r>
              <a:rPr lang="ru-RU" altLang="en-US" sz="2400" b="1" i="1" kern="0" dirty="0" err="1"/>
              <a:t>Компютърни</a:t>
            </a:r>
            <a:r>
              <a:rPr lang="ru-RU" altLang="en-US" sz="2400" b="1" i="1" kern="0" dirty="0"/>
              <a:t> науки</a:t>
            </a:r>
            <a:r>
              <a:rPr lang="bg-BG" altLang="en-US" sz="2400" b="1" i="1" kern="0" dirty="0" smtClean="0"/>
              <a:t>”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bg-BG" altLang="en-US" sz="2400" b="1" i="1" kern="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en-US" sz="2400" b="1" kern="0" dirty="0" smtClean="0"/>
              <a:t>Срок </a:t>
            </a:r>
            <a:r>
              <a:rPr lang="ru-RU" altLang="en-US" sz="2400" b="1" kern="0" dirty="0"/>
              <a:t>за </a:t>
            </a:r>
            <a:r>
              <a:rPr lang="ru-RU" altLang="en-US" sz="2400" b="1" kern="0" dirty="0" err="1"/>
              <a:t>изпълнение</a:t>
            </a:r>
            <a:r>
              <a:rPr lang="ru-RU" altLang="en-US" sz="2400" b="1" kern="0" dirty="0"/>
              <a:t>: </a:t>
            </a:r>
            <a:r>
              <a:rPr lang="ru-RU" altLang="en-US" sz="2400" kern="0" dirty="0"/>
              <a:t>10.10.2012 - 10.10.2014 г. </a:t>
            </a:r>
            <a:endParaRPr lang="ru-RU" altLang="en-US" sz="2400" kern="0" dirty="0" smtClean="0"/>
          </a:p>
          <a:p>
            <a:pPr eaLnBrk="1" hangingPunct="1">
              <a:defRPr/>
            </a:pPr>
            <a:r>
              <a:rPr lang="bg-BG" sz="2400" b="1" dirty="0"/>
              <a:t>Бенефициент</a:t>
            </a:r>
            <a:r>
              <a:rPr lang="bg-BG" sz="2400" dirty="0"/>
              <a:t>: </a:t>
            </a:r>
            <a:r>
              <a:rPr lang="ru-RU" sz="2400" dirty="0"/>
              <a:t>Технически университет - София, чрез </a:t>
            </a:r>
            <a:r>
              <a:rPr lang="ru-RU" sz="2400" dirty="0" err="1"/>
              <a:t>Факултет</a:t>
            </a:r>
            <a:r>
              <a:rPr lang="ru-RU" sz="2400" dirty="0"/>
              <a:t> </a:t>
            </a:r>
            <a:r>
              <a:rPr lang="ru-RU" sz="2400" dirty="0" err="1"/>
              <a:t>Компютърни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и </a:t>
            </a:r>
            <a:r>
              <a:rPr lang="bg-BG" sz="2400" dirty="0"/>
              <a:t>управление</a:t>
            </a:r>
          </a:p>
          <a:p>
            <a:pPr eaLnBrk="1" hangingPunct="1">
              <a:defRPr/>
            </a:pPr>
            <a:r>
              <a:rPr lang="bg-BG" sz="2400" b="1" dirty="0" smtClean="0"/>
              <a:t>Приоритетна </a:t>
            </a:r>
            <a:r>
              <a:rPr lang="bg-BG" sz="2400" b="1" dirty="0"/>
              <a:t>ос 4</a:t>
            </a:r>
            <a:r>
              <a:rPr lang="bg-BG" sz="2400" dirty="0"/>
              <a:t>: Подобряване на достъпа до образование и обучение</a:t>
            </a:r>
          </a:p>
          <a:p>
            <a:pPr eaLnBrk="1" hangingPunct="1">
              <a:defRPr/>
            </a:pPr>
            <a:r>
              <a:rPr lang="bg-BG" sz="2400" b="1" dirty="0"/>
              <a:t>Мярка на област на въздействие 4.3</a:t>
            </a:r>
            <a:r>
              <a:rPr lang="bg-BG" sz="2400" dirty="0"/>
              <a:t>: Развитие на системата за учене през целия живот </a:t>
            </a:r>
            <a:endParaRPr lang="bg-BG" sz="2400" dirty="0" smtClean="0"/>
          </a:p>
          <a:p>
            <a:pPr eaLnBrk="1" hangingPunct="1">
              <a:defRPr/>
            </a:pPr>
            <a:r>
              <a:rPr lang="bg-BG" sz="2400" b="1" dirty="0"/>
              <a:t>Обща стойност: </a:t>
            </a:r>
            <a:r>
              <a:rPr lang="en-US" sz="2400" b="1" dirty="0"/>
              <a:t>790 628,81</a:t>
            </a:r>
            <a:r>
              <a:rPr lang="bg-BG" sz="2400" b="1" dirty="0"/>
              <a:t> лв</a:t>
            </a:r>
            <a:r>
              <a:rPr lang="bg-BG" sz="2400" b="1" dirty="0" smtClean="0"/>
              <a:t>.</a:t>
            </a:r>
            <a:endParaRPr lang="bg-BG" sz="2400" dirty="0"/>
          </a:p>
          <a:p>
            <a:pPr marL="0" indent="0" eaLnBrk="1" hangingPunct="1">
              <a:buFontTx/>
              <a:buNone/>
              <a:defRPr/>
            </a:pPr>
            <a:endParaRPr lang="bg-BG" sz="2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altLang="en-US" sz="2400" kern="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8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808B5-EBE9-401D-A09E-AF3BB747D797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2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5125" name="Picture 14" descr="logo_bg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2" descr="eu%20fla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-179388" y="78898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20</a:t>
            </a:fld>
            <a:endParaRPr lang="bg-BG"/>
          </a:p>
        </p:txBody>
      </p:sp>
      <p:pic>
        <p:nvPicPr>
          <p:cNvPr id="5" name="Picture 14" descr="logo_bg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eu%20fl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6" r:id="rId5" imgW="1119188" imgH="1095375" progId="MSDraw">
                  <p:embed/>
                </p:oleObj>
              </mc:Choice>
              <mc:Fallback>
                <p:oleObj r:id="rId5" imgW="1119188" imgH="1095375" progId="MSDraw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1628799"/>
            <a:ext cx="47148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707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55588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7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2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845679-9443-452D-B861-497C1211129A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21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5192713"/>
            <a:ext cx="2994025" cy="16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2781300"/>
            <a:ext cx="2335213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3175"/>
            <a:ext cx="4094163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163" y="14288"/>
            <a:ext cx="4403725" cy="276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63" y="4473575"/>
            <a:ext cx="4029075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48" y="1340768"/>
            <a:ext cx="7620000" cy="1143000"/>
          </a:xfrm>
        </p:spPr>
        <p:txBody>
          <a:bodyPr/>
          <a:lstStyle/>
          <a:p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Възрастова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структура на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целевата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група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22</a:t>
            </a:fld>
            <a:endParaRPr lang="bg-BG"/>
          </a:p>
        </p:txBody>
      </p:sp>
      <p:graphicFrame>
        <p:nvGraphicFramePr>
          <p:cNvPr id="6" name="Chart 5" title="Възрастова структура на целевата група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7517956"/>
              </p:ext>
            </p:extLst>
          </p:nvPr>
        </p:nvGraphicFramePr>
        <p:xfrm>
          <a:off x="395536" y="2816932"/>
          <a:ext cx="7164796" cy="3664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14" descr="logo_bg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eu%20fla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4" r:id="rId6" imgW="1119188" imgH="1095375" progId="MSDraw">
                  <p:embed/>
                </p:oleObj>
              </mc:Choice>
              <mc:Fallback>
                <p:oleObj r:id="rId6" imgW="1119188" imgH="1095375" progId="MS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849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065" y="1016732"/>
            <a:ext cx="7620000" cy="1143000"/>
          </a:xfrm>
        </p:spPr>
        <p:txBody>
          <a:bodyPr/>
          <a:lstStyle/>
          <a:p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- целева група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23</a:t>
            </a:fld>
            <a:endParaRPr lang="bg-BG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10" y="2312876"/>
            <a:ext cx="7831742" cy="3418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logo_bg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eu%20fla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1" r:id="rId6" imgW="1119188" imgH="1095375" progId="MSDraw">
                  <p:embed/>
                </p:oleObj>
              </mc:Choice>
              <mc:Fallback>
                <p:oleObj r:id="rId6" imgW="1119188" imgH="1095375" progId="MS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189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Статистически </a:t>
            </a:r>
            <a:r>
              <a:rPr lang="ru-RU" sz="2400" b="1" dirty="0" err="1"/>
              <a:t>данни</a:t>
            </a:r>
            <a:r>
              <a:rPr lang="ru-RU" sz="2400" b="1" dirty="0"/>
              <a:t> за </a:t>
            </a:r>
            <a:r>
              <a:rPr lang="ru-RU" sz="2400" b="1" dirty="0" err="1"/>
              <a:t>успеваемостта</a:t>
            </a:r>
            <a:r>
              <a:rPr lang="ru-RU" sz="2400" b="1" dirty="0"/>
              <a:t> на </a:t>
            </a:r>
            <a:r>
              <a:rPr lang="ru-RU" sz="2400" b="1" dirty="0" err="1"/>
              <a:t>студентите</a:t>
            </a:r>
            <a:r>
              <a:rPr lang="ru-RU" sz="2400" b="1" dirty="0"/>
              <a:t>, </a:t>
            </a:r>
            <a:r>
              <a:rPr lang="ru-RU" sz="2400" b="1" dirty="0" err="1"/>
              <a:t>преминали</a:t>
            </a:r>
            <a:r>
              <a:rPr lang="ru-RU" sz="2400" b="1" dirty="0"/>
              <a:t> дистанционна формата на </a:t>
            </a:r>
            <a:r>
              <a:rPr lang="ru-RU" sz="2400" b="1" dirty="0" err="1"/>
              <a:t>изпитване</a:t>
            </a:r>
            <a:r>
              <a:rPr lang="ru-RU" sz="2400" b="1" dirty="0"/>
              <a:t> чрез онлайн </a:t>
            </a:r>
            <a:r>
              <a:rPr lang="ru-RU" sz="2400" b="1" dirty="0" err="1"/>
              <a:t>тестове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24</a:t>
            </a:fld>
            <a:endParaRPr lang="bg-BG"/>
          </a:p>
        </p:txBody>
      </p:sp>
      <p:pic>
        <p:nvPicPr>
          <p:cNvPr id="2867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68" y="1664804"/>
            <a:ext cx="6194593" cy="49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21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25</a:t>
            </a:fld>
            <a:endParaRPr lang="bg-BG"/>
          </a:p>
        </p:txBody>
      </p:sp>
      <p:pic>
        <p:nvPicPr>
          <p:cNvPr id="5" name="Picture 14" descr="logo_bg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eu%20fl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8" r:id="rId5" imgW="1119188" imgH="1095375" progId="MSDraw">
                  <p:embed/>
                </p:oleObj>
              </mc:Choice>
              <mc:Fallback>
                <p:oleObj r:id="rId5" imgW="1119188" imgH="1095375" progId="MS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49" y="1732124"/>
            <a:ext cx="47148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16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281" y="880155"/>
            <a:ext cx="7620000" cy="1143000"/>
          </a:xfrm>
        </p:spPr>
        <p:txBody>
          <a:bodyPr/>
          <a:lstStyle/>
          <a:p>
            <a:r>
              <a:rPr lang="bg-BG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Услуги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988840"/>
            <a:ext cx="7620000" cy="4476564"/>
          </a:xfrm>
        </p:spPr>
        <p:txBody>
          <a:bodyPr/>
          <a:lstStyle/>
          <a:p>
            <a:pPr eaLnBrk="1" hangingPunct="1"/>
            <a:r>
              <a:rPr lang="bg-BG" sz="2000" dirty="0"/>
              <a:t>Доставка на обучителни </a:t>
            </a:r>
            <a:r>
              <a:rPr lang="bg-BG" sz="2000" dirty="0"/>
              <a:t>комплекти, в това число интерактивни учебни помощни материали, видео лекции, мултимедийни </a:t>
            </a:r>
            <a:r>
              <a:rPr lang="bg-BG" sz="2000" dirty="0"/>
              <a:t>презентации.</a:t>
            </a:r>
          </a:p>
          <a:p>
            <a:pPr eaLnBrk="1" hangingPunct="1"/>
            <a:r>
              <a:rPr lang="bg-BG" altLang="en-US" sz="2000" dirty="0"/>
              <a:t>Дистанционно </a:t>
            </a:r>
            <a:r>
              <a:rPr lang="bg-BG" altLang="en-US" sz="2000" dirty="0"/>
              <a:t>наблюдаване на лекции и други събития на живо през интернет;</a:t>
            </a:r>
            <a:endParaRPr lang="en-US" altLang="en-US" sz="2000" dirty="0"/>
          </a:p>
          <a:p>
            <a:pPr eaLnBrk="1" hangingPunct="1"/>
            <a:r>
              <a:rPr lang="bg-BG" altLang="en-US" sz="2000" dirty="0"/>
              <a:t>Пълноценна комуникация между преподаватели и студенти;</a:t>
            </a:r>
            <a:endParaRPr lang="en-US" altLang="en-US" sz="2000" dirty="0"/>
          </a:p>
          <a:p>
            <a:pPr eaLnBrk="1" hangingPunct="1"/>
            <a:r>
              <a:rPr lang="bg-BG" altLang="en-US" sz="2000" dirty="0"/>
              <a:t>Запис на лекции и други събития и организирането на записите във видео портал за по-късно преглеждане;</a:t>
            </a:r>
            <a:endParaRPr lang="en-US" altLang="en-US" sz="2000" dirty="0"/>
          </a:p>
          <a:p>
            <a:pPr eaLnBrk="1" hangingPunct="1"/>
            <a:r>
              <a:rPr lang="bg-BG" altLang="en-US" sz="2000" dirty="0"/>
              <a:t>Изготвяне на видео учебни материали;</a:t>
            </a:r>
            <a:endParaRPr lang="en-US" altLang="en-US" sz="2000" dirty="0"/>
          </a:p>
          <a:p>
            <a:pPr eaLnBrk="1" hangingPunct="1"/>
            <a:r>
              <a:rPr lang="bg-BG" altLang="en-US" sz="2000" dirty="0"/>
              <a:t>Организиране видео учебните материали във видео портал за контролирано изучаване от студентите през съществуващата система за дистанционно обучение.</a:t>
            </a:r>
            <a:endParaRPr lang="en-US" alt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26</a:t>
            </a:fld>
            <a:endParaRPr lang="bg-BG"/>
          </a:p>
        </p:txBody>
      </p:sp>
      <p:pic>
        <p:nvPicPr>
          <p:cNvPr id="5" name="Picture 14" descr="logo_bg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eu%20fl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3" r:id="rId5" imgW="1119188" imgH="1095375" progId="MSDraw">
                  <p:embed/>
                </p:oleObj>
              </mc:Choice>
              <mc:Fallback>
                <p:oleObj r:id="rId5" imgW="1119188" imgH="1095375" progId="MS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293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281" y="1196752"/>
            <a:ext cx="7620000" cy="1143000"/>
          </a:xfrm>
        </p:spPr>
        <p:txBody>
          <a:bodyPr/>
          <a:lstStyle/>
          <a:p>
            <a:r>
              <a:rPr lang="ru-RU" sz="2400" b="1" dirty="0"/>
              <a:t>Структура на </a:t>
            </a:r>
            <a:r>
              <a:rPr lang="ru-RU" sz="2400" b="1" dirty="0" err="1"/>
              <a:t>електронно</a:t>
            </a:r>
            <a:r>
              <a:rPr lang="ru-RU" sz="2400" b="1" dirty="0"/>
              <a:t> </a:t>
            </a:r>
            <a:r>
              <a:rPr lang="ru-RU" sz="2400" b="1" dirty="0" err="1"/>
              <a:t>учебно</a:t>
            </a:r>
            <a:r>
              <a:rPr lang="ru-RU" sz="2400" b="1" dirty="0"/>
              <a:t> </a:t>
            </a:r>
            <a:r>
              <a:rPr lang="ru-RU" sz="2400" b="1" dirty="0" err="1"/>
              <a:t>съдържание</a:t>
            </a:r>
            <a:r>
              <a:rPr lang="ru-RU" sz="2400" b="1" dirty="0"/>
              <a:t> по </a:t>
            </a:r>
            <a:r>
              <a:rPr lang="ru-RU" sz="2400" b="1" dirty="0" err="1"/>
              <a:t>дисциплината</a:t>
            </a:r>
            <a:r>
              <a:rPr lang="ru-RU" sz="2400" b="1" dirty="0"/>
              <a:t> „</a:t>
            </a:r>
            <a:r>
              <a:rPr lang="ru-RU" sz="2400" b="1" dirty="0" err="1"/>
              <a:t>Компютърни</a:t>
            </a:r>
            <a:r>
              <a:rPr lang="ru-RU" sz="2400" b="1" dirty="0"/>
              <a:t> </a:t>
            </a:r>
            <a:r>
              <a:rPr lang="ru-RU" sz="2400" b="1" dirty="0" err="1"/>
              <a:t>архитектури</a:t>
            </a:r>
            <a:r>
              <a:rPr lang="ru-RU" sz="2400" b="1" dirty="0" smtClean="0"/>
              <a:t>“ - </a:t>
            </a:r>
            <a:r>
              <a:rPr lang="ru-RU" sz="2400" b="1" dirty="0" err="1"/>
              <a:t>изглед</a:t>
            </a:r>
            <a:r>
              <a:rPr lang="ru-RU" sz="2400" b="1" dirty="0"/>
              <a:t> „Упражнения“: Видео урок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27</a:t>
            </a:fld>
            <a:endParaRPr lang="bg-BG"/>
          </a:p>
        </p:txBody>
      </p:sp>
      <p:pic>
        <p:nvPicPr>
          <p:cNvPr id="5" name="Picture 14" descr="logo_bg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eu%20fl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3" r:id="rId5" imgW="1119188" imgH="1095375" progId="MSDraw">
                  <p:embed/>
                </p:oleObj>
              </mc:Choice>
              <mc:Fallback>
                <p:oleObj r:id="rId5" imgW="1119188" imgH="1095375" progId="MS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775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5" y="2780928"/>
            <a:ext cx="8156209" cy="345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08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281" y="1196752"/>
            <a:ext cx="7620000" cy="1143000"/>
          </a:xfrm>
        </p:spPr>
        <p:txBody>
          <a:bodyPr/>
          <a:lstStyle/>
          <a:p>
            <a:r>
              <a:rPr lang="bg-BG" sz="2400" b="1" dirty="0"/>
              <a:t>Разнообразни форми на тестове за самооценка на придобитите знания </a:t>
            </a:r>
            <a:r>
              <a:rPr lang="bg-BG" sz="2400" b="1" dirty="0" smtClean="0"/>
              <a:t>под </a:t>
            </a:r>
            <a:r>
              <a:rPr lang="bg-BG" sz="2400" b="1" dirty="0"/>
              <a:t>формата на викторини и кръстословици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28</a:t>
            </a:fld>
            <a:endParaRPr lang="bg-BG"/>
          </a:p>
        </p:txBody>
      </p:sp>
      <p:pic>
        <p:nvPicPr>
          <p:cNvPr id="5" name="Picture 14" descr="logo_bg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eu%20fl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1" r:id="rId5" imgW="1119188" imgH="1095375" progId="MSDraw">
                  <p:embed/>
                </p:oleObj>
              </mc:Choice>
              <mc:Fallback>
                <p:oleObj r:id="rId5" imgW="1119188" imgH="1095375" progId="MS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6428645"/>
              </p:ext>
            </p:extLst>
          </p:nvPr>
        </p:nvGraphicFramePr>
        <p:xfrm>
          <a:off x="215516" y="3392996"/>
          <a:ext cx="7345833" cy="1839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2" r:id="rId7" imgW="7315200" imgH="1828800" progId="Unknown">
                  <p:embed/>
                </p:oleObj>
              </mc:Choice>
              <mc:Fallback>
                <p:oleObj r:id="rId7" imgW="7315200" imgH="1828800" progId="Unknown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516" y="3392996"/>
                        <a:ext cx="7345833" cy="18396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285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742" y="1078593"/>
            <a:ext cx="7620000" cy="1143000"/>
          </a:xfrm>
        </p:spPr>
        <p:txBody>
          <a:bodyPr/>
          <a:lstStyle/>
          <a:p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Изгледи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резултати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попълване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кръстословица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29</a:t>
            </a:fld>
            <a:endParaRPr lang="bg-BG"/>
          </a:p>
        </p:txBody>
      </p:sp>
      <p:pic>
        <p:nvPicPr>
          <p:cNvPr id="5" name="Picture 14" descr="logo_bg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eu%20fl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6" r:id="rId5" imgW="1119188" imgH="1095375" progId="MSDraw">
                  <p:embed/>
                </p:oleObj>
              </mc:Choice>
              <mc:Fallback>
                <p:oleObj r:id="rId5" imgW="1119188" imgH="1095375" progId="MS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819" name="Picture 3" descr="фиг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2461746"/>
            <a:ext cx="6439470" cy="414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285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609" y="773646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Основни резултати от  проекта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58775" y="1844824"/>
            <a:ext cx="7921625" cy="4700439"/>
          </a:xfrm>
        </p:spPr>
        <p:txBody>
          <a:bodyPr/>
          <a:lstStyle/>
          <a:p>
            <a:pPr lvl="1" eaLnBrk="1" hangingPunct="1"/>
            <a:r>
              <a:rPr lang="bg-BG" altLang="en-US" sz="2400" dirty="0"/>
              <a:t>Разработване на бакалавърска и магистърска програма по „Компютърни науки” за дистанционно обучение</a:t>
            </a:r>
            <a:r>
              <a:rPr lang="en-US" altLang="en-US" sz="2400" dirty="0"/>
              <a:t> </a:t>
            </a:r>
            <a:r>
              <a:rPr lang="bg-BG" altLang="en-US" sz="2400" dirty="0"/>
              <a:t>с електронни форми;</a:t>
            </a:r>
          </a:p>
          <a:p>
            <a:pPr lvl="1" eaLnBrk="1" hangingPunct="1"/>
            <a:r>
              <a:rPr lang="bg-BG" altLang="en-US" sz="2400" dirty="0"/>
              <a:t>Създаване над 150 вида електронни ресурси от базови и специализирани електронни курсове в областта на компютърните науки;</a:t>
            </a:r>
          </a:p>
          <a:p>
            <a:pPr lvl="1" eaLnBrk="1" hangingPunct="1"/>
            <a:r>
              <a:rPr lang="bg-BG" altLang="en-US" sz="2400" dirty="0" smtClean="0"/>
              <a:t>Модернизиране </a:t>
            </a:r>
            <a:r>
              <a:rPr lang="bg-BG" altLang="en-US" sz="2400" dirty="0" smtClean="0"/>
              <a:t>на зала с високотехнологични решения за </a:t>
            </a:r>
            <a:r>
              <a:rPr lang="bg-BG" altLang="en-US" sz="2400" dirty="0" err="1" smtClean="0"/>
              <a:t>видеоконферентни</a:t>
            </a:r>
            <a:r>
              <a:rPr lang="bg-BG" altLang="en-US" sz="2400" dirty="0" smtClean="0"/>
              <a:t> връзки и възможност за създаване на висококачествени видео ресурси;</a:t>
            </a:r>
          </a:p>
          <a:p>
            <a:pPr lvl="1" eaLnBrk="1" hangingPunct="1"/>
            <a:r>
              <a:rPr lang="bg-BG" altLang="en-US" sz="2400" dirty="0" smtClean="0"/>
              <a:t>Създаване </a:t>
            </a:r>
            <a:r>
              <a:rPr lang="bg-BG" altLang="en-US" sz="2400" dirty="0" smtClean="0"/>
              <a:t>на две виртуални лаборатории по „Високопроизводителни изчисления и GRID технологиите“ и  „Управление на системи в реално време“.</a:t>
            </a:r>
          </a:p>
        </p:txBody>
      </p:sp>
      <p:graphicFrame>
        <p:nvGraphicFramePr>
          <p:cNvPr id="18436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8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5B9FB3-C5AA-4A92-9EAD-AA7AE1F92C13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3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6" name="Picture 14" descr="logo_bg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eu%20fla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-179388" y="78898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041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887" y="1065588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Благодаря за вниманието</a:t>
            </a:r>
            <a:r>
              <a:rPr lang="bg-BG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7620000" cy="4051920"/>
          </a:xfrm>
        </p:spPr>
        <p:txBody>
          <a:bodyPr/>
          <a:lstStyle/>
          <a:p>
            <a:pPr marL="114300" indent="0" eaLnBrk="1" hangingPunct="1">
              <a:buFont typeface="Arial" charset="0"/>
              <a:buNone/>
            </a:pPr>
            <a:endParaRPr lang="bg-BG" altLang="en-US" sz="2800" dirty="0" smtClean="0"/>
          </a:p>
          <a:p>
            <a:pPr marL="114300" indent="0" eaLnBrk="1" hangingPunct="1">
              <a:buFont typeface="Arial" charset="0"/>
              <a:buNone/>
            </a:pPr>
            <a:r>
              <a:rPr lang="bg-BG" altLang="en-US" sz="2800" dirty="0" smtClean="0"/>
              <a:t>Контакти:</a:t>
            </a:r>
          </a:p>
          <a:p>
            <a:pPr marL="114300" indent="0" eaLnBrk="1" hangingPunct="1">
              <a:buFont typeface="Arial" charset="0"/>
              <a:buNone/>
            </a:pPr>
            <a:r>
              <a:rPr lang="en-US" altLang="en-US" sz="2800" dirty="0" smtClean="0"/>
              <a:t>aaleksieva@tu-sofia.bg</a:t>
            </a:r>
          </a:p>
        </p:txBody>
      </p:sp>
      <p:graphicFrame>
        <p:nvGraphicFramePr>
          <p:cNvPr id="19460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1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ACCEAF4-AEAE-4172-9315-FACC1A8F48FA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30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8" y="6428129"/>
            <a:ext cx="1196764" cy="264771"/>
          </a:xfrm>
          <a:prstGeom prst="rect">
            <a:avLst/>
          </a:prstGeom>
        </p:spPr>
      </p:pic>
      <p:pic>
        <p:nvPicPr>
          <p:cNvPr id="7" name="Picture 14" descr="logo_bg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eu%20fla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179388" y="68171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4413" y="725488"/>
            <a:ext cx="3455987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Факултет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„</a:t>
            </a:r>
            <a:r>
              <a:rPr lang="en-US" sz="40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Компютърни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системи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US" sz="40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управление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4288" y="2814638"/>
            <a:ext cx="4179887" cy="38211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0" dirty="0" err="1"/>
              <a:t>Във</a:t>
            </a:r>
            <a:r>
              <a:rPr lang="en-US" sz="2400" kern="0" dirty="0"/>
              <a:t> ФКСУ </a:t>
            </a:r>
            <a:r>
              <a:rPr lang="en-US" sz="2400" kern="0" dirty="0" err="1"/>
              <a:t>се</a:t>
            </a:r>
            <a:r>
              <a:rPr lang="en-US" sz="2400" kern="0" dirty="0"/>
              <a:t> </a:t>
            </a:r>
            <a:r>
              <a:rPr lang="en-US" sz="2400" kern="0" dirty="0" err="1"/>
              <a:t>обучават</a:t>
            </a:r>
            <a:r>
              <a:rPr lang="en-US" sz="2400" kern="0" dirty="0"/>
              <a:t> </a:t>
            </a:r>
            <a:r>
              <a:rPr lang="en-US" sz="2400" kern="0" dirty="0" err="1"/>
              <a:t>над</a:t>
            </a:r>
            <a:r>
              <a:rPr lang="en-US" sz="2400" kern="0" dirty="0"/>
              <a:t> 1600 </a:t>
            </a:r>
            <a:r>
              <a:rPr lang="en-US" sz="2400" kern="0" dirty="0" err="1"/>
              <a:t>студенти</a:t>
            </a:r>
            <a:r>
              <a:rPr lang="en-US" sz="2400" kern="0" dirty="0"/>
              <a:t>, </a:t>
            </a:r>
            <a:r>
              <a:rPr lang="en-US" sz="2400" kern="0" dirty="0" err="1"/>
              <a:t>от</a:t>
            </a:r>
            <a:r>
              <a:rPr lang="en-US" sz="2400" kern="0" dirty="0"/>
              <a:t> </a:t>
            </a:r>
            <a:r>
              <a:rPr lang="en-US" sz="2400" kern="0" dirty="0" err="1"/>
              <a:t>които</a:t>
            </a:r>
            <a:r>
              <a:rPr lang="en-US" sz="2400" kern="0" dirty="0"/>
              <a:t> </a:t>
            </a:r>
            <a:r>
              <a:rPr lang="en-US" sz="2400" kern="0" dirty="0" err="1"/>
              <a:t>около</a:t>
            </a:r>
            <a:r>
              <a:rPr lang="en-US" sz="2400" kern="0" dirty="0"/>
              <a:t> 1300 </a:t>
            </a:r>
            <a:r>
              <a:rPr lang="en-US" sz="2400" kern="0" dirty="0" err="1"/>
              <a:t>са</a:t>
            </a:r>
            <a:r>
              <a:rPr lang="en-US" sz="2400" kern="0" dirty="0"/>
              <a:t> </a:t>
            </a:r>
            <a:r>
              <a:rPr lang="en-US" sz="2400" kern="0" dirty="0" err="1"/>
              <a:t>бакалаври</a:t>
            </a:r>
            <a:r>
              <a:rPr lang="en-US" sz="2400" kern="0" dirty="0"/>
              <a:t>, а </a:t>
            </a:r>
            <a:r>
              <a:rPr lang="en-US" sz="2400" kern="0" dirty="0" err="1"/>
              <a:t>над</a:t>
            </a:r>
            <a:r>
              <a:rPr lang="en-US" sz="2400" kern="0" dirty="0"/>
              <a:t> 300 </a:t>
            </a:r>
            <a:r>
              <a:rPr lang="en-US" sz="2400" kern="0" dirty="0" err="1"/>
              <a:t>са</a:t>
            </a:r>
            <a:r>
              <a:rPr lang="en-US" sz="2400" kern="0" dirty="0"/>
              <a:t> </a:t>
            </a:r>
            <a:r>
              <a:rPr lang="en-US" sz="2400" kern="0" dirty="0" err="1"/>
              <a:t>магистри</a:t>
            </a:r>
            <a:r>
              <a:rPr lang="en-US" sz="2400" kern="0" dirty="0"/>
              <a:t>. </a:t>
            </a:r>
            <a:endParaRPr lang="bg-BG" sz="2400" kern="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0" dirty="0" err="1"/>
              <a:t>Всяка</a:t>
            </a:r>
            <a:r>
              <a:rPr lang="en-US" sz="2400" kern="0" dirty="0"/>
              <a:t> </a:t>
            </a:r>
            <a:r>
              <a:rPr lang="en-US" sz="2400" kern="0" dirty="0" err="1"/>
              <a:t>година</a:t>
            </a:r>
            <a:r>
              <a:rPr lang="en-US" sz="2400" kern="0" dirty="0"/>
              <a:t> </a:t>
            </a:r>
            <a:r>
              <a:rPr lang="en-US" sz="2400" kern="0" dirty="0" err="1"/>
              <a:t>във</a:t>
            </a:r>
            <a:r>
              <a:rPr lang="en-US" sz="2400" kern="0" dirty="0"/>
              <a:t> ФКСУ </a:t>
            </a:r>
            <a:r>
              <a:rPr lang="en-US" sz="2400" kern="0" dirty="0" err="1"/>
              <a:t>се</a:t>
            </a:r>
            <a:r>
              <a:rPr lang="en-US" sz="2400" kern="0" dirty="0"/>
              <a:t> </a:t>
            </a:r>
            <a:r>
              <a:rPr lang="en-US" sz="2400" kern="0" dirty="0" err="1"/>
              <a:t>дипломират</a:t>
            </a:r>
            <a:r>
              <a:rPr lang="en-US" sz="2400" kern="0" dirty="0"/>
              <a:t> </a:t>
            </a:r>
            <a:r>
              <a:rPr lang="en-US" sz="2400" kern="0" dirty="0" err="1"/>
              <a:t>около</a:t>
            </a:r>
            <a:r>
              <a:rPr lang="en-US" sz="2400" kern="0" dirty="0"/>
              <a:t> 200 </a:t>
            </a:r>
            <a:r>
              <a:rPr lang="en-US" sz="2400" kern="0" dirty="0" err="1"/>
              <a:t>инженери</a:t>
            </a:r>
            <a:r>
              <a:rPr lang="en-US" sz="2400" kern="0" dirty="0"/>
              <a:t> – </a:t>
            </a:r>
            <a:r>
              <a:rPr lang="en-US" sz="2400" kern="0" dirty="0" err="1"/>
              <a:t>бакалаври</a:t>
            </a:r>
            <a:r>
              <a:rPr lang="en-US" sz="2400" kern="0" dirty="0"/>
              <a:t> и </a:t>
            </a:r>
            <a:r>
              <a:rPr lang="en-US" sz="2400" kern="0" dirty="0" err="1"/>
              <a:t>около</a:t>
            </a:r>
            <a:r>
              <a:rPr lang="en-US" sz="2400" kern="0" dirty="0"/>
              <a:t> 70 </a:t>
            </a:r>
            <a:r>
              <a:rPr lang="en-US" sz="2400" kern="0" dirty="0" err="1"/>
              <a:t>инженери</a:t>
            </a:r>
            <a:r>
              <a:rPr lang="en-US" sz="2400" kern="0" dirty="0"/>
              <a:t> – </a:t>
            </a:r>
            <a:r>
              <a:rPr lang="en-US" sz="2400" kern="0" dirty="0" err="1"/>
              <a:t>магистри</a:t>
            </a:r>
            <a:r>
              <a:rPr lang="en-US" sz="2400" kern="0" dirty="0"/>
              <a:t>.</a:t>
            </a:r>
            <a:endParaRPr lang="en-US" altLang="en-US" sz="2400" kern="0" dirty="0"/>
          </a:p>
        </p:txBody>
      </p:sp>
      <p:graphicFrame>
        <p:nvGraphicFramePr>
          <p:cNvPr id="3076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F45AB6-1159-4589-B346-BD92705B8CD5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4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3078" name="Content Placeholder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3068638"/>
            <a:ext cx="4732337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465772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0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Специалности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31800" y="1341438"/>
            <a:ext cx="7704138" cy="51831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800" kern="0" dirty="0" smtClean="0"/>
              <a:t>Бакалавърски програми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400" kern="0" dirty="0" smtClean="0"/>
              <a:t> „</a:t>
            </a:r>
            <a:r>
              <a:rPr lang="bg-BG" sz="2400" i="1" kern="0" dirty="0" smtClean="0"/>
              <a:t>Компютърно и софтуерно инженерство</a:t>
            </a:r>
            <a:r>
              <a:rPr lang="bg-BG" sz="2400" kern="0" dirty="0" smtClean="0"/>
              <a:t>"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400" kern="0" dirty="0" smtClean="0"/>
              <a:t>"</a:t>
            </a:r>
            <a:r>
              <a:rPr lang="bg-BG" sz="2400" i="1" kern="0" dirty="0"/>
              <a:t>Компютърни </a:t>
            </a:r>
            <a:r>
              <a:rPr lang="bg-BG" sz="2400" i="1" kern="0" dirty="0" smtClean="0"/>
              <a:t>науки и инженерство</a:t>
            </a:r>
            <a:r>
              <a:rPr lang="bg-BG" sz="2400" kern="0" dirty="0" smtClean="0"/>
              <a:t>" </a:t>
            </a:r>
            <a:endParaRPr lang="en-US" sz="2400" kern="0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400" kern="0" dirty="0" smtClean="0"/>
              <a:t>"</a:t>
            </a:r>
            <a:r>
              <a:rPr lang="bg-BG" sz="2400" i="1" kern="0" dirty="0"/>
              <a:t>Информационни технологии в транспорта</a:t>
            </a:r>
            <a:r>
              <a:rPr lang="bg-BG" sz="2400" kern="0" dirty="0"/>
              <a:t>"</a:t>
            </a:r>
            <a:endParaRPr lang="en-US" sz="2400" kern="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800" kern="0" dirty="0" smtClean="0"/>
              <a:t>Магистърски програми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400" kern="0" dirty="0" smtClean="0"/>
              <a:t>„</a:t>
            </a:r>
            <a:r>
              <a:rPr lang="bg-BG" sz="2400" i="1" kern="0" dirty="0" smtClean="0"/>
              <a:t>Компютърно и софтуерно инженерство</a:t>
            </a:r>
            <a:r>
              <a:rPr lang="bg-BG" sz="2400" kern="0" dirty="0" smtClean="0"/>
              <a:t>”</a:t>
            </a:r>
            <a:endParaRPr lang="en-US" sz="2400" kern="0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400" kern="0" dirty="0" smtClean="0"/>
              <a:t>„</a:t>
            </a:r>
            <a:r>
              <a:rPr lang="bg-BG" sz="2400" i="1" kern="0" dirty="0"/>
              <a:t>Информационни технологии</a:t>
            </a:r>
            <a:r>
              <a:rPr lang="bg-BG" sz="2400" kern="0" dirty="0"/>
              <a:t>”</a:t>
            </a:r>
            <a:endParaRPr lang="en-US" sz="2400" kern="0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400" kern="0" dirty="0" smtClean="0"/>
              <a:t>„</a:t>
            </a:r>
            <a:r>
              <a:rPr lang="bg-BG" sz="2400" i="1" kern="0" dirty="0"/>
              <a:t>Компютърни технологии и приложно програмиране</a:t>
            </a:r>
            <a:r>
              <a:rPr lang="bg-BG" sz="2400" kern="0" dirty="0"/>
              <a:t>”</a:t>
            </a:r>
            <a:endParaRPr lang="en-US" sz="2400" kern="0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400" kern="0" dirty="0" smtClean="0"/>
              <a:t>„</a:t>
            </a:r>
            <a:r>
              <a:rPr lang="bg-BG" sz="2400" i="1" kern="0" dirty="0"/>
              <a:t>Компютърна визуализация и мултимедия</a:t>
            </a:r>
            <a:r>
              <a:rPr lang="bg-BG" sz="2400" kern="0" dirty="0" smtClean="0"/>
              <a:t>”</a:t>
            </a:r>
            <a:endParaRPr lang="en-US" sz="2400" kern="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400" kern="0" dirty="0"/>
              <a:t>"</a:t>
            </a:r>
            <a:r>
              <a:rPr lang="bg-BG" sz="2400" i="1" kern="0" dirty="0"/>
              <a:t>Компютърни науки и </a:t>
            </a:r>
            <a:r>
              <a:rPr lang="bg-BG" sz="2400" i="1" kern="0" dirty="0" smtClean="0"/>
              <a:t>инженерство</a:t>
            </a:r>
            <a:r>
              <a:rPr lang="bg-BG" sz="2400" kern="0" dirty="0" smtClean="0"/>
              <a:t>"</a:t>
            </a:r>
            <a:endParaRPr lang="en-US" altLang="en-US" sz="2400" kern="0" dirty="0"/>
          </a:p>
        </p:txBody>
      </p:sp>
      <p:graphicFrame>
        <p:nvGraphicFramePr>
          <p:cNvPr id="4100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CD4D99-7ACE-46AE-9C48-5B8D43453BE0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5</a:t>
            </a:fld>
            <a:endParaRPr lang="bg-BG" altLang="en-US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3" y="987425"/>
            <a:ext cx="7620000" cy="92940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Основни </a:t>
            </a:r>
            <a:r>
              <a:rPr lang="bg-BG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направления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671C82-1656-42E9-BD93-B8BE1F0A18E9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6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718" y="1916832"/>
            <a:ext cx="4860540" cy="4860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4" descr="logo_bg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eu%20fla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-179388" y="78898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78C1-28EB-4970-8BA7-8A9F1BB49B9E}" type="slidenum">
              <a:rPr lang="bg-BG" smtClean="0"/>
              <a:pPr>
                <a:defRPr/>
              </a:pPr>
              <a:t>7</a:t>
            </a:fld>
            <a:endParaRPr lang="bg-BG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49" y="1592796"/>
            <a:ext cx="47148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logo_bg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eu%20fla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-179388" y="78898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8" r:id="rId6" imgW="1119188" imgH="1095375" progId="MSDraw">
                  <p:embed/>
                </p:oleObj>
              </mc:Choice>
              <mc:Fallback>
                <p:oleObj r:id="rId6" imgW="1119188" imgH="1095375" progId="MSDraw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541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0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Хардуерна инфраструктура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FC9E16-2226-4915-AD72-A815C7BE0CE6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8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935038" y="1268413"/>
          <a:ext cx="6913562" cy="553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4" name="Visio" r:id="rId4" imgW="8818220" imgH="7445520" progId="Visio.Drawing.11">
                  <p:embed/>
                </p:oleObj>
              </mc:Choice>
              <mc:Fallback>
                <p:oleObj name="Visio" r:id="rId4" imgW="8818220" imgH="7445520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038" y="1268413"/>
                        <a:ext cx="6913562" cy="553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5" r:id="rId6" imgW="1119188" imgH="1095375" progId="MSDraw">
                  <p:embed/>
                </p:oleObj>
              </mc:Choice>
              <mc:Fallback>
                <p:oleObj r:id="rId6" imgW="1119188" imgH="1095375" progId="MSDraw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185863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Елементи на технологичното решение</a:t>
            </a:r>
            <a:endParaRPr lang="en-US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07988" y="2456892"/>
            <a:ext cx="7620000" cy="4267944"/>
          </a:xfrm>
        </p:spPr>
        <p:txBody>
          <a:bodyPr/>
          <a:lstStyle/>
          <a:p>
            <a:pPr marL="114300" indent="0" eaLnBrk="1" hangingPunct="1">
              <a:buNone/>
            </a:pPr>
            <a:endParaRPr lang="en-US" altLang="en-US" sz="2400" dirty="0" smtClean="0"/>
          </a:p>
          <a:p>
            <a:pPr eaLnBrk="1" hangingPunct="1"/>
            <a:r>
              <a:rPr lang="bg-BG" altLang="en-US" sz="2400" dirty="0" smtClean="0"/>
              <a:t>Оборудване на учебни зали с </a:t>
            </a:r>
            <a:r>
              <a:rPr lang="bg-BG" altLang="en-US" sz="2400" dirty="0" err="1" smtClean="0"/>
              <a:t>видеоконферентн</a:t>
            </a:r>
            <a:r>
              <a:rPr lang="bg-BG" altLang="en-US" sz="2400" dirty="0" err="1"/>
              <a:t>а</a:t>
            </a:r>
            <a:r>
              <a:rPr lang="bg-BG" altLang="en-US" sz="2400" dirty="0" smtClean="0"/>
              <a:t> система;</a:t>
            </a:r>
            <a:endParaRPr lang="en-US" altLang="en-US" sz="2400" dirty="0" smtClean="0"/>
          </a:p>
          <a:p>
            <a:pPr eaLnBrk="1" hangingPunct="1"/>
            <a:r>
              <a:rPr lang="bg-BG" altLang="en-US" sz="2400" dirty="0" smtClean="0"/>
              <a:t>Инструментариум за многоточкова връзка и персонална видео комуникация на преподавателите и студентите;</a:t>
            </a:r>
            <a:endParaRPr lang="en-US" altLang="en-US" sz="2400" dirty="0" smtClean="0"/>
          </a:p>
          <a:p>
            <a:pPr eaLnBrk="1" hangingPunct="1"/>
            <a:r>
              <a:rPr lang="bg-BG" altLang="en-US" sz="2400" dirty="0" smtClean="0"/>
              <a:t>Инструментариум за поточно излъчване, запис и обработка на видео учебни материали.</a:t>
            </a:r>
            <a:endParaRPr lang="en-US" altLang="en-US" sz="2400" dirty="0" smtClean="0"/>
          </a:p>
          <a:p>
            <a:pPr eaLnBrk="1" hangingPunct="1"/>
            <a:endParaRPr lang="bg-BG" altLang="en-US" sz="2400" dirty="0" smtClean="0"/>
          </a:p>
          <a:p>
            <a:pPr eaLnBrk="1" hangingPunct="1"/>
            <a:endParaRPr lang="en-US" altLang="en-US" sz="2400" dirty="0" smtClean="0"/>
          </a:p>
        </p:txBody>
      </p:sp>
      <p:graphicFrame>
        <p:nvGraphicFramePr>
          <p:cNvPr id="8196" name="Object 3"/>
          <p:cNvGraphicFramePr>
            <a:graphicFrameLocks noChangeAspect="1"/>
          </p:cNvGraphicFramePr>
          <p:nvPr/>
        </p:nvGraphicFramePr>
        <p:xfrm>
          <a:off x="8559800" y="327025"/>
          <a:ext cx="523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" r:id="rId4" imgW="1119188" imgH="1095375" progId="MSDraw">
                  <p:embed/>
                </p:oleObj>
              </mc:Choice>
              <mc:Fallback>
                <p:oleObj r:id="rId4" imgW="1119188" imgH="1095375" progId="MSDraw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9800" y="327025"/>
                        <a:ext cx="523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30D87E-22E9-4DE2-B743-844339B0EE2C}" type="slidenum">
              <a:rPr lang="bg-BG" altLang="en-US" smtClean="0">
                <a:solidFill>
                  <a:srgbClr val="FFFFFF"/>
                </a:solidFill>
              </a:rPr>
              <a:pPr eaLnBrk="1" hangingPunct="1"/>
              <a:t>9</a:t>
            </a:fld>
            <a:endParaRPr lang="bg-BG" altLang="en-US" smtClean="0">
              <a:solidFill>
                <a:srgbClr val="FFFFFF"/>
              </a:solidFill>
            </a:endParaRPr>
          </a:p>
        </p:txBody>
      </p:sp>
      <p:pic>
        <p:nvPicPr>
          <p:cNvPr id="8" name="Picture 14" descr="logo_bg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988"/>
            <a:ext cx="10937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eu%20fla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1017588" cy="6778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319213" y="15875"/>
            <a:ext cx="57975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МИНИСТЕРСТВО НА ОБРАЗОВАНИЕТО, МЛАДЕЖТА И НАУКАТА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ЕВРОПЕЙСКИ СОЦИАЛЕН ФОНД 2007 – 2013</a:t>
            </a:r>
          </a:p>
          <a:p>
            <a:pPr algn="ctr" eaLnBrk="0" hangingPunct="0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ОПЕРАТИВНА ПРОГРАМА „РАЗВИТИЕ НА ЧОВЕШКИТЕ РЕСУРСИ”</a:t>
            </a:r>
            <a:endParaRPr lang="en-US" sz="1050" b="1" dirty="0">
              <a:solidFill>
                <a:srgbClr val="002060"/>
              </a:solidFill>
              <a:latin typeface="+mj-lt"/>
              <a:ea typeface="Times New Roman" pitchFamily="18" charset="0"/>
              <a:cs typeface="Arial Unicode MS" pitchFamily="34" charset="-128"/>
            </a:endParaRPr>
          </a:p>
          <a:p>
            <a:pPr algn="ctr">
              <a:defRPr/>
            </a:pPr>
            <a:r>
              <a:rPr lang="bg-BG" sz="105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 Unicode MS" pitchFamily="34" charset="-128"/>
              </a:rPr>
              <a:t> СХЕМА BG051PO001-4.3.04 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-179388" y="788988"/>
            <a:ext cx="89725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Проект: </a:t>
            </a:r>
            <a:r>
              <a:rPr lang="bg-BG" altLang="zh-CN" sz="1050" b="1" dirty="0">
                <a:latin typeface="+mj-lt"/>
              </a:rPr>
              <a:t>BG051PO001-4.3.04-</a:t>
            </a:r>
            <a:r>
              <a:rPr lang="ru-RU" altLang="zh-CN" sz="1050" b="1" dirty="0">
                <a:latin typeface="+mj-lt"/>
              </a:rPr>
              <a:t>004</a:t>
            </a:r>
            <a:r>
              <a:rPr lang="en-US" altLang="zh-CN" sz="1050" b="1" dirty="0">
                <a:latin typeface="+mj-lt"/>
              </a:rPr>
              <a:t>4 </a:t>
            </a:r>
            <a:r>
              <a:rPr lang="bg-BG" altLang="zh-CN" sz="1050" b="1" dirty="0">
                <a:solidFill>
                  <a:schemeClr val="tx2"/>
                </a:solidFill>
                <a:latin typeface="+mj-lt"/>
              </a:rPr>
              <a:t>„</a:t>
            </a:r>
            <a:r>
              <a:rPr lang="ru-RU" sz="1050" b="1" dirty="0">
                <a:latin typeface="+mj-lt"/>
              </a:rPr>
              <a:t>Формални и неформални електронни форми за дистанционно обучение по „Компютърни науки</a:t>
            </a:r>
            <a:r>
              <a:rPr lang="bg-BG" sz="1050" b="1" dirty="0">
                <a:latin typeface="+mj-lt"/>
              </a:rPr>
              <a:t>”</a:t>
            </a:r>
            <a:endParaRPr lang="bg-BG" sz="105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2300442</TotalTime>
  <Words>1665</Words>
  <Application>Microsoft Office PowerPoint</Application>
  <PresentationFormat>On-screen Show (4:3)</PresentationFormat>
  <Paragraphs>264</Paragraphs>
  <Slides>30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Adjacency</vt:lpstr>
      <vt:lpstr>MSDraw</vt:lpstr>
      <vt:lpstr>Visio</vt:lpstr>
      <vt:lpstr>Unknown</vt:lpstr>
      <vt:lpstr>Дистанционно и електронно обучение по Компютърни науки  в ФКСУ, Технически университет-София </vt:lpstr>
      <vt:lpstr>PowerPoint Presentation</vt:lpstr>
      <vt:lpstr>Основни резултати от  проекта</vt:lpstr>
      <vt:lpstr>Факултет „Компютърни системи и управление”</vt:lpstr>
      <vt:lpstr>Специалности</vt:lpstr>
      <vt:lpstr>Основни направления</vt:lpstr>
      <vt:lpstr>PowerPoint Presentation</vt:lpstr>
      <vt:lpstr>Хардуерна инфраструктура</vt:lpstr>
      <vt:lpstr>Елементи на технологичното решение</vt:lpstr>
      <vt:lpstr>Видеоконферентно технологично решение </vt:lpstr>
      <vt:lpstr>Хардуерна част </vt:lpstr>
      <vt:lpstr>Софтуерна част</vt:lpstr>
      <vt:lpstr>LifeSize Video Center</vt:lpstr>
      <vt:lpstr>PowerPoint Presentation</vt:lpstr>
      <vt:lpstr>PowerPoint Presentation</vt:lpstr>
      <vt:lpstr>Система за управление на учебно съдържание</vt:lpstr>
      <vt:lpstr>Електронно съдържание</vt:lpstr>
      <vt:lpstr>PowerPoint Presentation</vt:lpstr>
      <vt:lpstr>PowerPoint Presentation</vt:lpstr>
      <vt:lpstr>PowerPoint Presentation</vt:lpstr>
      <vt:lpstr>Обучение</vt:lpstr>
      <vt:lpstr>Възрастова структура на целевата група</vt:lpstr>
      <vt:lpstr>Обучение - целева група</vt:lpstr>
      <vt:lpstr>Статистически данни за успеваемостта на студентите, преминали дистанционна формата на изпитване чрез онлайн тестове</vt:lpstr>
      <vt:lpstr>PowerPoint Presentation</vt:lpstr>
      <vt:lpstr>Услуги</vt:lpstr>
      <vt:lpstr>Структура на електронно учебно съдържание по дисциплината „Компютърни архитектури“ - изглед „Упражнения“: Видео урок</vt:lpstr>
      <vt:lpstr>Разнообразни форми на тестове за самооценка на придобитите знания под формата на викторини и кръстословици</vt:lpstr>
      <vt:lpstr>Изгледи на резултати от попълване на кръстословица</vt:lpstr>
      <vt:lpstr>Благодаря за вниманието!</vt:lpstr>
    </vt:vector>
  </TitlesOfParts>
  <Company>abc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 Tzolov</dc:creator>
  <cp:lastModifiedBy>User Name</cp:lastModifiedBy>
  <cp:revision>171</cp:revision>
  <cp:lastPrinted>2013-10-30T20:36:42Z</cp:lastPrinted>
  <dcterms:created xsi:type="dcterms:W3CDTF">2012-11-19T19:04:42Z</dcterms:created>
  <dcterms:modified xsi:type="dcterms:W3CDTF">2009-06-16T21:12:21Z</dcterms:modified>
</cp:coreProperties>
</file>